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20" r:id="rId3"/>
    <p:sldId id="397" r:id="rId4"/>
    <p:sldId id="319" r:id="rId5"/>
    <p:sldId id="338" r:id="rId6"/>
    <p:sldId id="341" r:id="rId7"/>
    <p:sldId id="361" r:id="rId8"/>
    <p:sldId id="334" r:id="rId9"/>
    <p:sldId id="360" r:id="rId10"/>
    <p:sldId id="346" r:id="rId11"/>
    <p:sldId id="347" r:id="rId12"/>
    <p:sldId id="348" r:id="rId13"/>
    <p:sldId id="351" r:id="rId14"/>
    <p:sldId id="331" r:id="rId15"/>
    <p:sldId id="257" r:id="rId16"/>
    <p:sldId id="395" r:id="rId17"/>
    <p:sldId id="384" r:id="rId18"/>
    <p:sldId id="385" r:id="rId19"/>
    <p:sldId id="386" r:id="rId20"/>
    <p:sldId id="391" r:id="rId21"/>
    <p:sldId id="392" r:id="rId22"/>
    <p:sldId id="393" r:id="rId23"/>
    <p:sldId id="394" r:id="rId24"/>
    <p:sldId id="396" r:id="rId25"/>
    <p:sldId id="365" r:id="rId26"/>
    <p:sldId id="379" r:id="rId27"/>
    <p:sldId id="367" r:id="rId28"/>
    <p:sldId id="368" r:id="rId29"/>
    <p:sldId id="388" r:id="rId30"/>
    <p:sldId id="387" r:id="rId31"/>
    <p:sldId id="35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9"/>
    <a:srgbClr val="002060"/>
    <a:srgbClr val="17375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9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rf-mar-fp01\Shared\Research\projects\2015\23_HREI_May\Data\PresentationData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192.168.1.120\shared\shared\Projects\2015\103_UHEI_4Q2014\AlanPresentation(March)\Data\Energy\BPEnergyOutlook_Jan2014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192.168.1.120\shared\shared\Projects\2014\66%20UHEI%20June%202014\Alan_SeptPresentation\Data\Energy\PowerStationsNSW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192.168.1.120\shared\shared\Projects\2014\66%20UHEI%20June%202014\Alan_SeptPresentation\Data\Presentation_Data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192.168.1.120\shared\shared\Projects\2015\103_UHEI_4Q2014\AlanPresentation(March)\Data\PresentationData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192.168.1.120\shared\shared\Projects\2015\103_UHEI_4Q2014\AlanPresentation(March)\Data\PresentationData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hrf-mar-fp01\Shared\Research\projects\2015\23_HREI_May\Data\Presentation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rf-mar-fp01\Shared\Research\projects\2015\23_HREI_May\Data\PresentationDat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hrf-mar-fp01\Shared\Research\projects\2015\23_HREI_May\Data\PresentationDat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hrf-mar-fp01\Shared\Research\projects\2015\23_HREI_May\Data\PresentationDat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hrf-mar-fp01\Shared\Research\projects\2015\23_HREI_May\Data\PresentationDat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hrf-mar-fp01\Shared\Research\projects\2015\23_HREI_May\Data\PresentationDat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192.168.1.120\shared\shared\Projects\2015\103_UHEI_4Q2014\AlanPresentation(March)\Data\Energy\BPEnergyOutlook_Jan2014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192.168.1.120\shared\shared\Projects\2015\103_UHEI_4Q2014\AlanPresentation(March)\Data\Energy\BPEnergyOutlook_Jan2014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192.168.1.120\shared\shared\Projects\2015\103_UHEI_4Q2014\AlanPresentation(March)\Data\Energy\BPEnergyOutlook_Jan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/>
            </a:pPr>
            <a:r>
              <a:rPr lang="en-US" sz="2000" b="1" dirty="0">
                <a:solidFill>
                  <a:srgbClr val="002060"/>
                </a:solidFill>
              </a:rPr>
              <a:t>Unemployment rates (%)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53711748160446E-2"/>
          <c:y val="8.7021032750746991E-2"/>
          <c:w val="0.83574410926372178"/>
          <c:h val="0.72706979926207027"/>
        </c:manualLayout>
      </c:layout>
      <c:lineChart>
        <c:grouping val="standard"/>
        <c:varyColors val="0"/>
        <c:ser>
          <c:idx val="0"/>
          <c:order val="0"/>
          <c:tx>
            <c:strRef>
              <c:f>LabourMkt!$B$1:$B$2</c:f>
              <c:strCache>
                <c:ptCount val="1"/>
                <c:pt idx="0">
                  <c:v>Hunter Youth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LabourMkt!$F$3:$F$198</c:f>
              <c:numCache>
                <c:formatCode>mmm\-yy</c:formatCode>
                <c:ptCount val="196"/>
                <c:pt idx="0">
                  <c:v>36130</c:v>
                </c:pt>
                <c:pt idx="1">
                  <c:v>72686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  <c:pt idx="137">
                  <c:v>40299</c:v>
                </c:pt>
                <c:pt idx="138">
                  <c:v>40330</c:v>
                </c:pt>
                <c:pt idx="139">
                  <c:v>40360</c:v>
                </c:pt>
                <c:pt idx="140">
                  <c:v>40391</c:v>
                </c:pt>
                <c:pt idx="141">
                  <c:v>40422</c:v>
                </c:pt>
                <c:pt idx="142">
                  <c:v>40452</c:v>
                </c:pt>
                <c:pt idx="143">
                  <c:v>40483</c:v>
                </c:pt>
                <c:pt idx="144">
                  <c:v>40513</c:v>
                </c:pt>
                <c:pt idx="145">
                  <c:v>40544</c:v>
                </c:pt>
                <c:pt idx="146">
                  <c:v>40575</c:v>
                </c:pt>
                <c:pt idx="147">
                  <c:v>40603</c:v>
                </c:pt>
                <c:pt idx="148">
                  <c:v>40634</c:v>
                </c:pt>
                <c:pt idx="149">
                  <c:v>40664</c:v>
                </c:pt>
                <c:pt idx="150">
                  <c:v>40695</c:v>
                </c:pt>
                <c:pt idx="151">
                  <c:v>40725</c:v>
                </c:pt>
                <c:pt idx="152">
                  <c:v>40756</c:v>
                </c:pt>
                <c:pt idx="153">
                  <c:v>40787</c:v>
                </c:pt>
                <c:pt idx="154">
                  <c:v>40817</c:v>
                </c:pt>
                <c:pt idx="155">
                  <c:v>40848</c:v>
                </c:pt>
                <c:pt idx="156">
                  <c:v>40878</c:v>
                </c:pt>
                <c:pt idx="157">
                  <c:v>40909</c:v>
                </c:pt>
                <c:pt idx="158">
                  <c:v>40940</c:v>
                </c:pt>
                <c:pt idx="159">
                  <c:v>40969</c:v>
                </c:pt>
                <c:pt idx="160">
                  <c:v>41000</c:v>
                </c:pt>
                <c:pt idx="161">
                  <c:v>41030</c:v>
                </c:pt>
                <c:pt idx="162">
                  <c:v>41061</c:v>
                </c:pt>
                <c:pt idx="163">
                  <c:v>41091</c:v>
                </c:pt>
                <c:pt idx="164">
                  <c:v>41122</c:v>
                </c:pt>
                <c:pt idx="165">
                  <c:v>41153</c:v>
                </c:pt>
                <c:pt idx="166">
                  <c:v>41183</c:v>
                </c:pt>
                <c:pt idx="167">
                  <c:v>41214</c:v>
                </c:pt>
                <c:pt idx="168">
                  <c:v>41244</c:v>
                </c:pt>
                <c:pt idx="169">
                  <c:v>41275</c:v>
                </c:pt>
                <c:pt idx="170">
                  <c:v>41306</c:v>
                </c:pt>
                <c:pt idx="171">
                  <c:v>41334</c:v>
                </c:pt>
                <c:pt idx="172">
                  <c:v>41365</c:v>
                </c:pt>
                <c:pt idx="173">
                  <c:v>41395</c:v>
                </c:pt>
                <c:pt idx="174">
                  <c:v>41426</c:v>
                </c:pt>
                <c:pt idx="175">
                  <c:v>41456</c:v>
                </c:pt>
                <c:pt idx="176">
                  <c:v>41487</c:v>
                </c:pt>
                <c:pt idx="177">
                  <c:v>41518</c:v>
                </c:pt>
                <c:pt idx="178">
                  <c:v>41548</c:v>
                </c:pt>
                <c:pt idx="179">
                  <c:v>41579</c:v>
                </c:pt>
                <c:pt idx="180">
                  <c:v>41609</c:v>
                </c:pt>
                <c:pt idx="181">
                  <c:v>41640</c:v>
                </c:pt>
                <c:pt idx="182">
                  <c:v>41671</c:v>
                </c:pt>
                <c:pt idx="183">
                  <c:v>41699</c:v>
                </c:pt>
                <c:pt idx="184">
                  <c:v>41730</c:v>
                </c:pt>
                <c:pt idx="185">
                  <c:v>41760</c:v>
                </c:pt>
                <c:pt idx="186">
                  <c:v>41791</c:v>
                </c:pt>
                <c:pt idx="187">
                  <c:v>41821</c:v>
                </c:pt>
                <c:pt idx="188">
                  <c:v>41852</c:v>
                </c:pt>
                <c:pt idx="189">
                  <c:v>41883</c:v>
                </c:pt>
                <c:pt idx="190">
                  <c:v>41913</c:v>
                </c:pt>
                <c:pt idx="191">
                  <c:v>41944</c:v>
                </c:pt>
                <c:pt idx="192">
                  <c:v>41974</c:v>
                </c:pt>
                <c:pt idx="193">
                  <c:v>42005</c:v>
                </c:pt>
                <c:pt idx="194">
                  <c:v>42036</c:v>
                </c:pt>
                <c:pt idx="195">
                  <c:v>42064</c:v>
                </c:pt>
              </c:numCache>
            </c:numRef>
          </c:cat>
          <c:val>
            <c:numRef>
              <c:f>LabourMkt!$G$3:$G$198</c:f>
              <c:numCache>
                <c:formatCode>0.00</c:formatCode>
                <c:ptCount val="196"/>
                <c:pt idx="0">
                  <c:v>17.456333333333333</c:v>
                </c:pt>
                <c:pt idx="1">
                  <c:v>18.610666666666663</c:v>
                </c:pt>
                <c:pt idx="2">
                  <c:v>18.680333333333333</c:v>
                </c:pt>
                <c:pt idx="3">
                  <c:v>19.181666666666668</c:v>
                </c:pt>
                <c:pt idx="4">
                  <c:v>16.045666666666666</c:v>
                </c:pt>
                <c:pt idx="5">
                  <c:v>15.106333333333334</c:v>
                </c:pt>
                <c:pt idx="6">
                  <c:v>12.722666666666667</c:v>
                </c:pt>
                <c:pt idx="7">
                  <c:v>13.680666666666667</c:v>
                </c:pt>
                <c:pt idx="8">
                  <c:v>14.977666666666666</c:v>
                </c:pt>
                <c:pt idx="9">
                  <c:v>16.334999999999997</c:v>
                </c:pt>
                <c:pt idx="10">
                  <c:v>16.379333333333332</c:v>
                </c:pt>
                <c:pt idx="11">
                  <c:v>15.459666666666665</c:v>
                </c:pt>
                <c:pt idx="12">
                  <c:v>14.499000000000001</c:v>
                </c:pt>
                <c:pt idx="13">
                  <c:v>14.287333333333331</c:v>
                </c:pt>
                <c:pt idx="14">
                  <c:v>15.597333333333333</c:v>
                </c:pt>
                <c:pt idx="15">
                  <c:v>15.665333333333335</c:v>
                </c:pt>
                <c:pt idx="16">
                  <c:v>15.597666666666667</c:v>
                </c:pt>
                <c:pt idx="17">
                  <c:v>13.119</c:v>
                </c:pt>
                <c:pt idx="18">
                  <c:v>14.188333333333333</c:v>
                </c:pt>
                <c:pt idx="19">
                  <c:v>13.606333333333332</c:v>
                </c:pt>
                <c:pt idx="20">
                  <c:v>14.465999999999999</c:v>
                </c:pt>
                <c:pt idx="21">
                  <c:v>14.927333333333332</c:v>
                </c:pt>
                <c:pt idx="22">
                  <c:v>15.976999999999999</c:v>
                </c:pt>
                <c:pt idx="23">
                  <c:v>16.783666666666665</c:v>
                </c:pt>
                <c:pt idx="24">
                  <c:v>19.131666666666664</c:v>
                </c:pt>
                <c:pt idx="25">
                  <c:v>21.187666666666665</c:v>
                </c:pt>
                <c:pt idx="26">
                  <c:v>22.314999999999998</c:v>
                </c:pt>
                <c:pt idx="27">
                  <c:v>19.817999999999998</c:v>
                </c:pt>
                <c:pt idx="28">
                  <c:v>18.506333333333334</c:v>
                </c:pt>
                <c:pt idx="29">
                  <c:v>18.667999999999999</c:v>
                </c:pt>
                <c:pt idx="30">
                  <c:v>19.788333333333334</c:v>
                </c:pt>
                <c:pt idx="31">
                  <c:v>21.025333333333332</c:v>
                </c:pt>
                <c:pt idx="32">
                  <c:v>20.529</c:v>
                </c:pt>
                <c:pt idx="33">
                  <c:v>20.062333333333331</c:v>
                </c:pt>
                <c:pt idx="34">
                  <c:v>19.530333333333331</c:v>
                </c:pt>
                <c:pt idx="35">
                  <c:v>19.433666666666667</c:v>
                </c:pt>
                <c:pt idx="36">
                  <c:v>19.235666666666667</c:v>
                </c:pt>
                <c:pt idx="37">
                  <c:v>18.21833333333333</c:v>
                </c:pt>
                <c:pt idx="38">
                  <c:v>17.173999999999999</c:v>
                </c:pt>
                <c:pt idx="39">
                  <c:v>15.774333333333331</c:v>
                </c:pt>
                <c:pt idx="40">
                  <c:v>14.475</c:v>
                </c:pt>
                <c:pt idx="41">
                  <c:v>16.14233333333333</c:v>
                </c:pt>
                <c:pt idx="42">
                  <c:v>16.422666666666668</c:v>
                </c:pt>
                <c:pt idx="43">
                  <c:v>15.238666666666667</c:v>
                </c:pt>
                <c:pt idx="44">
                  <c:v>13.765666666666666</c:v>
                </c:pt>
                <c:pt idx="45">
                  <c:v>12.973999999999998</c:v>
                </c:pt>
                <c:pt idx="46">
                  <c:v>13.570666666666668</c:v>
                </c:pt>
                <c:pt idx="47">
                  <c:v>13.632666666666665</c:v>
                </c:pt>
                <c:pt idx="48">
                  <c:v>15.320333333333332</c:v>
                </c:pt>
                <c:pt idx="49">
                  <c:v>17.787000000000003</c:v>
                </c:pt>
                <c:pt idx="50">
                  <c:v>16.030333333333335</c:v>
                </c:pt>
                <c:pt idx="51">
                  <c:v>13.460333333333333</c:v>
                </c:pt>
                <c:pt idx="52">
                  <c:v>10.639333333333333</c:v>
                </c:pt>
                <c:pt idx="53">
                  <c:v>10.501999999999999</c:v>
                </c:pt>
                <c:pt idx="54">
                  <c:v>11.875</c:v>
                </c:pt>
                <c:pt idx="55">
                  <c:v>11.261333333333333</c:v>
                </c:pt>
                <c:pt idx="56">
                  <c:v>11.126666666666665</c:v>
                </c:pt>
                <c:pt idx="57">
                  <c:v>8.9919999999999991</c:v>
                </c:pt>
                <c:pt idx="58">
                  <c:v>9.9660000000000011</c:v>
                </c:pt>
                <c:pt idx="59">
                  <c:v>9.9193333333333342</c:v>
                </c:pt>
                <c:pt idx="60">
                  <c:v>11.727666666666666</c:v>
                </c:pt>
                <c:pt idx="61">
                  <c:v>12.429</c:v>
                </c:pt>
                <c:pt idx="62">
                  <c:v>13.155333333333333</c:v>
                </c:pt>
                <c:pt idx="63">
                  <c:v>13.297000000000002</c:v>
                </c:pt>
                <c:pt idx="64">
                  <c:v>12.359333333333334</c:v>
                </c:pt>
                <c:pt idx="65">
                  <c:v>12.051</c:v>
                </c:pt>
                <c:pt idx="66">
                  <c:v>11.909999999999998</c:v>
                </c:pt>
                <c:pt idx="67">
                  <c:v>11.249000000000001</c:v>
                </c:pt>
                <c:pt idx="68">
                  <c:v>10.708666666666666</c:v>
                </c:pt>
                <c:pt idx="69">
                  <c:v>11.250666666666667</c:v>
                </c:pt>
                <c:pt idx="70">
                  <c:v>11.584333333333333</c:v>
                </c:pt>
                <c:pt idx="71">
                  <c:v>12.255333333333333</c:v>
                </c:pt>
                <c:pt idx="72">
                  <c:v>11.744</c:v>
                </c:pt>
                <c:pt idx="73">
                  <c:v>12.545333333333332</c:v>
                </c:pt>
                <c:pt idx="74">
                  <c:v>14.369</c:v>
                </c:pt>
                <c:pt idx="75">
                  <c:v>12.965999999999999</c:v>
                </c:pt>
                <c:pt idx="76">
                  <c:v>10.886666666666665</c:v>
                </c:pt>
                <c:pt idx="77">
                  <c:v>7.8113333333333337</c:v>
                </c:pt>
                <c:pt idx="78">
                  <c:v>8.6493333333333329</c:v>
                </c:pt>
                <c:pt idx="79">
                  <c:v>9.4523333333333337</c:v>
                </c:pt>
                <c:pt idx="80">
                  <c:v>9.5069999999999997</c:v>
                </c:pt>
                <c:pt idx="81">
                  <c:v>10.33</c:v>
                </c:pt>
                <c:pt idx="82">
                  <c:v>12.077</c:v>
                </c:pt>
                <c:pt idx="83">
                  <c:v>12.173666666666668</c:v>
                </c:pt>
                <c:pt idx="84">
                  <c:v>11.642000000000001</c:v>
                </c:pt>
                <c:pt idx="85">
                  <c:v>12.694333333333333</c:v>
                </c:pt>
                <c:pt idx="86">
                  <c:v>14.560666666666668</c:v>
                </c:pt>
                <c:pt idx="87">
                  <c:v>16.041666666666668</c:v>
                </c:pt>
                <c:pt idx="88">
                  <c:v>16.479666666666667</c:v>
                </c:pt>
                <c:pt idx="89">
                  <c:v>16.663666666666668</c:v>
                </c:pt>
                <c:pt idx="90">
                  <c:v>16.254999999999999</c:v>
                </c:pt>
                <c:pt idx="91">
                  <c:v>12.914333333333333</c:v>
                </c:pt>
                <c:pt idx="92">
                  <c:v>13.491666666666667</c:v>
                </c:pt>
                <c:pt idx="93">
                  <c:v>12.808333333333332</c:v>
                </c:pt>
                <c:pt idx="94">
                  <c:v>14.254</c:v>
                </c:pt>
                <c:pt idx="95">
                  <c:v>13.822333333333333</c:v>
                </c:pt>
                <c:pt idx="96">
                  <c:v>13.100333333333333</c:v>
                </c:pt>
                <c:pt idx="97">
                  <c:v>12.747666666666666</c:v>
                </c:pt>
                <c:pt idx="98">
                  <c:v>12.608333333333334</c:v>
                </c:pt>
                <c:pt idx="99">
                  <c:v>12.333333333333334</c:v>
                </c:pt>
                <c:pt idx="100">
                  <c:v>12.116666666666667</c:v>
                </c:pt>
                <c:pt idx="101">
                  <c:v>11.752666666666668</c:v>
                </c:pt>
                <c:pt idx="102">
                  <c:v>12.195666666666666</c:v>
                </c:pt>
                <c:pt idx="103">
                  <c:v>11.619333333333332</c:v>
                </c:pt>
                <c:pt idx="104">
                  <c:v>10.070333333333332</c:v>
                </c:pt>
                <c:pt idx="105">
                  <c:v>8.5810000000000013</c:v>
                </c:pt>
                <c:pt idx="106">
                  <c:v>8.4339999999999993</c:v>
                </c:pt>
                <c:pt idx="107">
                  <c:v>9.8330000000000002</c:v>
                </c:pt>
                <c:pt idx="108">
                  <c:v>11.74</c:v>
                </c:pt>
                <c:pt idx="109">
                  <c:v>14.368333333333334</c:v>
                </c:pt>
                <c:pt idx="110">
                  <c:v>13.958999999999998</c:v>
                </c:pt>
                <c:pt idx="111">
                  <c:v>12.042333333333334</c:v>
                </c:pt>
                <c:pt idx="112">
                  <c:v>9.6776666666666671</c:v>
                </c:pt>
                <c:pt idx="113">
                  <c:v>8.9603333333333328</c:v>
                </c:pt>
                <c:pt idx="114">
                  <c:v>10.093000000000002</c:v>
                </c:pt>
                <c:pt idx="115">
                  <c:v>8.5423333333333336</c:v>
                </c:pt>
                <c:pt idx="116">
                  <c:v>7.3176666666666668</c:v>
                </c:pt>
                <c:pt idx="117">
                  <c:v>6.6016666666666666</c:v>
                </c:pt>
                <c:pt idx="118">
                  <c:v>6.6566666666666663</c:v>
                </c:pt>
                <c:pt idx="119">
                  <c:v>7.6980000000000004</c:v>
                </c:pt>
                <c:pt idx="120">
                  <c:v>9.0129999999999999</c:v>
                </c:pt>
                <c:pt idx="121">
                  <c:v>12.941000000000001</c:v>
                </c:pt>
                <c:pt idx="122">
                  <c:v>13.227000000000002</c:v>
                </c:pt>
                <c:pt idx="123">
                  <c:v>13.874666666666664</c:v>
                </c:pt>
                <c:pt idx="124">
                  <c:v>13.401999999999999</c:v>
                </c:pt>
                <c:pt idx="125">
                  <c:v>15.252000000000001</c:v>
                </c:pt>
                <c:pt idx="126">
                  <c:v>15.517999999999999</c:v>
                </c:pt>
                <c:pt idx="127">
                  <c:v>14.588666666666667</c:v>
                </c:pt>
                <c:pt idx="128">
                  <c:v>13.462666666666665</c:v>
                </c:pt>
                <c:pt idx="129">
                  <c:v>12.003666666666668</c:v>
                </c:pt>
                <c:pt idx="130">
                  <c:v>11.203666666666669</c:v>
                </c:pt>
                <c:pt idx="131">
                  <c:v>10.820333333333332</c:v>
                </c:pt>
                <c:pt idx="132">
                  <c:v>10.984999999999999</c:v>
                </c:pt>
                <c:pt idx="133">
                  <c:v>12.285000000000002</c:v>
                </c:pt>
                <c:pt idx="134">
                  <c:v>15.088999999999999</c:v>
                </c:pt>
                <c:pt idx="135">
                  <c:v>15.225333333333333</c:v>
                </c:pt>
                <c:pt idx="136">
                  <c:v>13.606</c:v>
                </c:pt>
                <c:pt idx="137">
                  <c:v>11.004333333333333</c:v>
                </c:pt>
                <c:pt idx="138">
                  <c:v>11.384333333333332</c:v>
                </c:pt>
                <c:pt idx="139">
                  <c:v>11.501333333333335</c:v>
                </c:pt>
                <c:pt idx="140">
                  <c:v>10.794666666666666</c:v>
                </c:pt>
                <c:pt idx="141">
                  <c:v>9.4599999999999991</c:v>
                </c:pt>
                <c:pt idx="142">
                  <c:v>10.158999999999999</c:v>
                </c:pt>
                <c:pt idx="143">
                  <c:v>10.078666666666667</c:v>
                </c:pt>
                <c:pt idx="144">
                  <c:v>10.155666666666667</c:v>
                </c:pt>
                <c:pt idx="145">
                  <c:v>9.2683333333333326</c:v>
                </c:pt>
                <c:pt idx="146">
                  <c:v>11.961666666666668</c:v>
                </c:pt>
                <c:pt idx="147">
                  <c:v>13.637666666666666</c:v>
                </c:pt>
                <c:pt idx="148">
                  <c:v>15.393666666666666</c:v>
                </c:pt>
                <c:pt idx="149">
                  <c:v>12.305</c:v>
                </c:pt>
                <c:pt idx="150">
                  <c:v>8.7649999999999988</c:v>
                </c:pt>
                <c:pt idx="151">
                  <c:v>6.2276666666666669</c:v>
                </c:pt>
                <c:pt idx="152">
                  <c:v>4.2476666666666665</c:v>
                </c:pt>
                <c:pt idx="153">
                  <c:v>5.5503333333333336</c:v>
                </c:pt>
                <c:pt idx="154">
                  <c:v>7.4683333333333337</c:v>
                </c:pt>
                <c:pt idx="155">
                  <c:v>9.9283333333333328</c:v>
                </c:pt>
                <c:pt idx="156">
                  <c:v>9.3213333333333335</c:v>
                </c:pt>
                <c:pt idx="157">
                  <c:v>9.7076666666666664</c:v>
                </c:pt>
                <c:pt idx="158">
                  <c:v>9.3673333333333328</c:v>
                </c:pt>
                <c:pt idx="159">
                  <c:v>10.869666666666667</c:v>
                </c:pt>
                <c:pt idx="160">
                  <c:v>10.477</c:v>
                </c:pt>
                <c:pt idx="161">
                  <c:v>12.211333333333334</c:v>
                </c:pt>
                <c:pt idx="162">
                  <c:v>12.276333333333334</c:v>
                </c:pt>
                <c:pt idx="163">
                  <c:v>11.802666666666667</c:v>
                </c:pt>
                <c:pt idx="164">
                  <c:v>9.0250000000000004</c:v>
                </c:pt>
                <c:pt idx="165">
                  <c:v>9.4809999999999999</c:v>
                </c:pt>
                <c:pt idx="166">
                  <c:v>9.8473333333333333</c:v>
                </c:pt>
                <c:pt idx="167">
                  <c:v>10.955666666666666</c:v>
                </c:pt>
                <c:pt idx="168">
                  <c:v>11.274666666666667</c:v>
                </c:pt>
                <c:pt idx="169">
                  <c:v>11.554</c:v>
                </c:pt>
                <c:pt idx="170">
                  <c:v>12.835333333333333</c:v>
                </c:pt>
                <c:pt idx="171">
                  <c:v>11.638333333333334</c:v>
                </c:pt>
                <c:pt idx="172">
                  <c:v>11.255666666666665</c:v>
                </c:pt>
                <c:pt idx="173">
                  <c:v>12.777666666666667</c:v>
                </c:pt>
                <c:pt idx="174">
                  <c:v>12.991333333333332</c:v>
                </c:pt>
                <c:pt idx="175">
                  <c:v>11.63</c:v>
                </c:pt>
                <c:pt idx="176">
                  <c:v>9.4263333333333321</c:v>
                </c:pt>
                <c:pt idx="177">
                  <c:v>11.826999999999998</c:v>
                </c:pt>
                <c:pt idx="178">
                  <c:v>13.033999999999999</c:v>
                </c:pt>
                <c:pt idx="179">
                  <c:v>12.27233333333333</c:v>
                </c:pt>
                <c:pt idx="180">
                  <c:v>10.319333333333335</c:v>
                </c:pt>
                <c:pt idx="181">
                  <c:v>10.403333333333334</c:v>
                </c:pt>
                <c:pt idx="182">
                  <c:v>12.365666666666668</c:v>
                </c:pt>
                <c:pt idx="183">
                  <c:v>12.632333333333333</c:v>
                </c:pt>
                <c:pt idx="184">
                  <c:v>12.999666666666664</c:v>
                </c:pt>
                <c:pt idx="185">
                  <c:v>11.597666666666667</c:v>
                </c:pt>
                <c:pt idx="186">
                  <c:v>12.164</c:v>
                </c:pt>
                <c:pt idx="187">
                  <c:v>12.324333333333334</c:v>
                </c:pt>
                <c:pt idx="188" formatCode="General">
                  <c:v>14.803333333333333</c:v>
                </c:pt>
                <c:pt idx="189" formatCode="General">
                  <c:v>16.651333333333337</c:v>
                </c:pt>
                <c:pt idx="190" formatCode="General">
                  <c:v>18.420333333333335</c:v>
                </c:pt>
                <c:pt idx="191" formatCode="General">
                  <c:v>19.40133333333333</c:v>
                </c:pt>
                <c:pt idx="192" formatCode="General">
                  <c:v>18.213333333333335</c:v>
                </c:pt>
                <c:pt idx="193" formatCode="General">
                  <c:v>17.965999999999998</c:v>
                </c:pt>
                <c:pt idx="194" formatCode="General">
                  <c:v>17.193000000000001</c:v>
                </c:pt>
                <c:pt idx="195" formatCode="General">
                  <c:v>18.532333333333337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LabourMkt!$I$2</c:f>
              <c:strCache>
                <c:ptCount val="1"/>
                <c:pt idx="0">
                  <c:v>NSW (15+)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LabourMkt!$F$3:$F$198</c:f>
              <c:numCache>
                <c:formatCode>mmm\-yy</c:formatCode>
                <c:ptCount val="196"/>
                <c:pt idx="0">
                  <c:v>36130</c:v>
                </c:pt>
                <c:pt idx="1">
                  <c:v>72686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  <c:pt idx="137">
                  <c:v>40299</c:v>
                </c:pt>
                <c:pt idx="138">
                  <c:v>40330</c:v>
                </c:pt>
                <c:pt idx="139">
                  <c:v>40360</c:v>
                </c:pt>
                <c:pt idx="140">
                  <c:v>40391</c:v>
                </c:pt>
                <c:pt idx="141">
                  <c:v>40422</c:v>
                </c:pt>
                <c:pt idx="142">
                  <c:v>40452</c:v>
                </c:pt>
                <c:pt idx="143">
                  <c:v>40483</c:v>
                </c:pt>
                <c:pt idx="144">
                  <c:v>40513</c:v>
                </c:pt>
                <c:pt idx="145">
                  <c:v>40544</c:v>
                </c:pt>
                <c:pt idx="146">
                  <c:v>40575</c:v>
                </c:pt>
                <c:pt idx="147">
                  <c:v>40603</c:v>
                </c:pt>
                <c:pt idx="148">
                  <c:v>40634</c:v>
                </c:pt>
                <c:pt idx="149">
                  <c:v>40664</c:v>
                </c:pt>
                <c:pt idx="150">
                  <c:v>40695</c:v>
                </c:pt>
                <c:pt idx="151">
                  <c:v>40725</c:v>
                </c:pt>
                <c:pt idx="152">
                  <c:v>40756</c:v>
                </c:pt>
                <c:pt idx="153">
                  <c:v>40787</c:v>
                </c:pt>
                <c:pt idx="154">
                  <c:v>40817</c:v>
                </c:pt>
                <c:pt idx="155">
                  <c:v>40848</c:v>
                </c:pt>
                <c:pt idx="156">
                  <c:v>40878</c:v>
                </c:pt>
                <c:pt idx="157">
                  <c:v>40909</c:v>
                </c:pt>
                <c:pt idx="158">
                  <c:v>40940</c:v>
                </c:pt>
                <c:pt idx="159">
                  <c:v>40969</c:v>
                </c:pt>
                <c:pt idx="160">
                  <c:v>41000</c:v>
                </c:pt>
                <c:pt idx="161">
                  <c:v>41030</c:v>
                </c:pt>
                <c:pt idx="162">
                  <c:v>41061</c:v>
                </c:pt>
                <c:pt idx="163">
                  <c:v>41091</c:v>
                </c:pt>
                <c:pt idx="164">
                  <c:v>41122</c:v>
                </c:pt>
                <c:pt idx="165">
                  <c:v>41153</c:v>
                </c:pt>
                <c:pt idx="166">
                  <c:v>41183</c:v>
                </c:pt>
                <c:pt idx="167">
                  <c:v>41214</c:v>
                </c:pt>
                <c:pt idx="168">
                  <c:v>41244</c:v>
                </c:pt>
                <c:pt idx="169">
                  <c:v>41275</c:v>
                </c:pt>
                <c:pt idx="170">
                  <c:v>41306</c:v>
                </c:pt>
                <c:pt idx="171">
                  <c:v>41334</c:v>
                </c:pt>
                <c:pt idx="172">
                  <c:v>41365</c:v>
                </c:pt>
                <c:pt idx="173">
                  <c:v>41395</c:v>
                </c:pt>
                <c:pt idx="174">
                  <c:v>41426</c:v>
                </c:pt>
                <c:pt idx="175">
                  <c:v>41456</c:v>
                </c:pt>
                <c:pt idx="176">
                  <c:v>41487</c:v>
                </c:pt>
                <c:pt idx="177">
                  <c:v>41518</c:v>
                </c:pt>
                <c:pt idx="178">
                  <c:v>41548</c:v>
                </c:pt>
                <c:pt idx="179">
                  <c:v>41579</c:v>
                </c:pt>
                <c:pt idx="180">
                  <c:v>41609</c:v>
                </c:pt>
                <c:pt idx="181">
                  <c:v>41640</c:v>
                </c:pt>
                <c:pt idx="182">
                  <c:v>41671</c:v>
                </c:pt>
                <c:pt idx="183">
                  <c:v>41699</c:v>
                </c:pt>
                <c:pt idx="184">
                  <c:v>41730</c:v>
                </c:pt>
                <c:pt idx="185">
                  <c:v>41760</c:v>
                </c:pt>
                <c:pt idx="186">
                  <c:v>41791</c:v>
                </c:pt>
                <c:pt idx="187">
                  <c:v>41821</c:v>
                </c:pt>
                <c:pt idx="188">
                  <c:v>41852</c:v>
                </c:pt>
                <c:pt idx="189">
                  <c:v>41883</c:v>
                </c:pt>
                <c:pt idx="190">
                  <c:v>41913</c:v>
                </c:pt>
                <c:pt idx="191">
                  <c:v>41944</c:v>
                </c:pt>
                <c:pt idx="192">
                  <c:v>41974</c:v>
                </c:pt>
                <c:pt idx="193">
                  <c:v>42005</c:v>
                </c:pt>
                <c:pt idx="194">
                  <c:v>42036</c:v>
                </c:pt>
                <c:pt idx="195">
                  <c:v>42064</c:v>
                </c:pt>
              </c:numCache>
            </c:numRef>
          </c:cat>
          <c:val>
            <c:numRef>
              <c:f>LabourMkt!$I$3:$I$198</c:f>
              <c:numCache>
                <c:formatCode>0.00</c:formatCode>
                <c:ptCount val="196"/>
                <c:pt idx="0">
                  <c:v>6.2990000000000004</c:v>
                </c:pt>
                <c:pt idx="1">
                  <c:v>7.0030000000000001</c:v>
                </c:pt>
                <c:pt idx="2">
                  <c:v>7.3120000000000003</c:v>
                </c:pt>
                <c:pt idx="3">
                  <c:v>6.8280000000000003</c:v>
                </c:pt>
                <c:pt idx="4">
                  <c:v>6.4779999999999998</c:v>
                </c:pt>
                <c:pt idx="5">
                  <c:v>6.1070000000000002</c:v>
                </c:pt>
                <c:pt idx="6">
                  <c:v>5.62</c:v>
                </c:pt>
                <c:pt idx="7">
                  <c:v>5.3869999999999996</c:v>
                </c:pt>
                <c:pt idx="8">
                  <c:v>6.41</c:v>
                </c:pt>
                <c:pt idx="9">
                  <c:v>6.7530000000000001</c:v>
                </c:pt>
                <c:pt idx="10">
                  <c:v>5.5410000000000004</c:v>
                </c:pt>
                <c:pt idx="11">
                  <c:v>5.0919999999999996</c:v>
                </c:pt>
                <c:pt idx="12">
                  <c:v>5.782</c:v>
                </c:pt>
                <c:pt idx="13">
                  <c:v>6.2450000000000001</c:v>
                </c:pt>
                <c:pt idx="14">
                  <c:v>6.5469999999999997</c:v>
                </c:pt>
                <c:pt idx="15">
                  <c:v>6.032</c:v>
                </c:pt>
                <c:pt idx="16">
                  <c:v>5.3179999999999996</c:v>
                </c:pt>
                <c:pt idx="17">
                  <c:v>5.383</c:v>
                </c:pt>
                <c:pt idx="18">
                  <c:v>5.19</c:v>
                </c:pt>
                <c:pt idx="19">
                  <c:v>4.57</c:v>
                </c:pt>
                <c:pt idx="20">
                  <c:v>4.9770000000000003</c:v>
                </c:pt>
                <c:pt idx="21">
                  <c:v>5.04</c:v>
                </c:pt>
                <c:pt idx="22">
                  <c:v>4.88</c:v>
                </c:pt>
                <c:pt idx="23">
                  <c:v>5.202</c:v>
                </c:pt>
                <c:pt idx="24">
                  <c:v>5.4989999999999997</c:v>
                </c:pt>
                <c:pt idx="25">
                  <c:v>5.7279999999999998</c:v>
                </c:pt>
                <c:pt idx="26">
                  <c:v>6.484</c:v>
                </c:pt>
                <c:pt idx="27">
                  <c:v>5.681</c:v>
                </c:pt>
                <c:pt idx="28">
                  <c:v>5.7009999999999996</c:v>
                </c:pt>
                <c:pt idx="29">
                  <c:v>5.6710000000000003</c:v>
                </c:pt>
                <c:pt idx="30">
                  <c:v>5.8440000000000003</c:v>
                </c:pt>
                <c:pt idx="31">
                  <c:v>5.4489999999999998</c:v>
                </c:pt>
                <c:pt idx="32">
                  <c:v>5.9610000000000003</c:v>
                </c:pt>
                <c:pt idx="33">
                  <c:v>6.3</c:v>
                </c:pt>
                <c:pt idx="34">
                  <c:v>6.21</c:v>
                </c:pt>
                <c:pt idx="35">
                  <c:v>6.1040000000000001</c:v>
                </c:pt>
                <c:pt idx="36">
                  <c:v>6.016</c:v>
                </c:pt>
                <c:pt idx="37">
                  <c:v>6.8330000000000002</c:v>
                </c:pt>
                <c:pt idx="38">
                  <c:v>6.5650000000000004</c:v>
                </c:pt>
                <c:pt idx="39">
                  <c:v>6.4359999999999999</c:v>
                </c:pt>
                <c:pt idx="40">
                  <c:v>6.117</c:v>
                </c:pt>
                <c:pt idx="41">
                  <c:v>6.0039999999999996</c:v>
                </c:pt>
                <c:pt idx="42">
                  <c:v>6.0030000000000001</c:v>
                </c:pt>
                <c:pt idx="43">
                  <c:v>5.399</c:v>
                </c:pt>
                <c:pt idx="44">
                  <c:v>5.4550000000000001</c:v>
                </c:pt>
                <c:pt idx="45">
                  <c:v>5.9820000000000002</c:v>
                </c:pt>
                <c:pt idx="46">
                  <c:v>5.1429999999999998</c:v>
                </c:pt>
                <c:pt idx="47">
                  <c:v>5.68</c:v>
                </c:pt>
                <c:pt idx="48">
                  <c:v>5.8840000000000003</c:v>
                </c:pt>
                <c:pt idx="49">
                  <c:v>6.3730000000000002</c:v>
                </c:pt>
                <c:pt idx="50">
                  <c:v>6.6269999999999998</c:v>
                </c:pt>
                <c:pt idx="51">
                  <c:v>5.968</c:v>
                </c:pt>
                <c:pt idx="52">
                  <c:v>5.7080000000000002</c:v>
                </c:pt>
                <c:pt idx="53">
                  <c:v>5.8680000000000003</c:v>
                </c:pt>
                <c:pt idx="54">
                  <c:v>5.7270000000000003</c:v>
                </c:pt>
                <c:pt idx="55">
                  <c:v>5.6059999999999999</c:v>
                </c:pt>
                <c:pt idx="56">
                  <c:v>5.2350000000000003</c:v>
                </c:pt>
                <c:pt idx="57">
                  <c:v>5.6630000000000003</c:v>
                </c:pt>
                <c:pt idx="58">
                  <c:v>5.2409999999999997</c:v>
                </c:pt>
                <c:pt idx="59">
                  <c:v>5.2809999999999997</c:v>
                </c:pt>
                <c:pt idx="60">
                  <c:v>5.26</c:v>
                </c:pt>
                <c:pt idx="61">
                  <c:v>5.7130000000000001</c:v>
                </c:pt>
                <c:pt idx="62">
                  <c:v>5.984</c:v>
                </c:pt>
                <c:pt idx="63">
                  <c:v>5.4829999999999997</c:v>
                </c:pt>
                <c:pt idx="64">
                  <c:v>5.3310000000000004</c:v>
                </c:pt>
                <c:pt idx="65">
                  <c:v>5.4</c:v>
                </c:pt>
                <c:pt idx="66">
                  <c:v>5.3140000000000001</c:v>
                </c:pt>
                <c:pt idx="67">
                  <c:v>5.109</c:v>
                </c:pt>
                <c:pt idx="68">
                  <c:v>5.1749999999999998</c:v>
                </c:pt>
                <c:pt idx="69">
                  <c:v>5.117</c:v>
                </c:pt>
                <c:pt idx="70">
                  <c:v>4.8230000000000004</c:v>
                </c:pt>
                <c:pt idx="71">
                  <c:v>5.0289999999999999</c:v>
                </c:pt>
                <c:pt idx="72">
                  <c:v>4.9589999999999996</c:v>
                </c:pt>
                <c:pt idx="73">
                  <c:v>5.5</c:v>
                </c:pt>
                <c:pt idx="74">
                  <c:v>5.9489999999999998</c:v>
                </c:pt>
                <c:pt idx="75">
                  <c:v>5.7549999999999999</c:v>
                </c:pt>
                <c:pt idx="76">
                  <c:v>5.0330000000000004</c:v>
                </c:pt>
                <c:pt idx="77">
                  <c:v>5.09</c:v>
                </c:pt>
                <c:pt idx="78">
                  <c:v>4.9050000000000002</c:v>
                </c:pt>
                <c:pt idx="79">
                  <c:v>4.476</c:v>
                </c:pt>
                <c:pt idx="80">
                  <c:v>4.625</c:v>
                </c:pt>
                <c:pt idx="81">
                  <c:v>5.3680000000000003</c:v>
                </c:pt>
                <c:pt idx="82">
                  <c:v>4.95</c:v>
                </c:pt>
                <c:pt idx="83">
                  <c:v>4.92</c:v>
                </c:pt>
                <c:pt idx="84">
                  <c:v>5.2119999999999997</c:v>
                </c:pt>
                <c:pt idx="85">
                  <c:v>6.13</c:v>
                </c:pt>
                <c:pt idx="86">
                  <c:v>5.8369999999999997</c:v>
                </c:pt>
                <c:pt idx="87">
                  <c:v>5.1070000000000002</c:v>
                </c:pt>
                <c:pt idx="88">
                  <c:v>5.46</c:v>
                </c:pt>
                <c:pt idx="89">
                  <c:v>5.1050000000000004</c:v>
                </c:pt>
                <c:pt idx="90">
                  <c:v>5.2210000000000001</c:v>
                </c:pt>
                <c:pt idx="91">
                  <c:v>4.5289999999999999</c:v>
                </c:pt>
                <c:pt idx="92">
                  <c:v>5.0380000000000003</c:v>
                </c:pt>
                <c:pt idx="93">
                  <c:v>5.2729999999999997</c:v>
                </c:pt>
                <c:pt idx="94">
                  <c:v>4.5049999999999999</c:v>
                </c:pt>
                <c:pt idx="95">
                  <c:v>4.6950000000000003</c:v>
                </c:pt>
                <c:pt idx="96">
                  <c:v>4.7480000000000002</c:v>
                </c:pt>
                <c:pt idx="97">
                  <c:v>5.3920000000000003</c:v>
                </c:pt>
                <c:pt idx="98">
                  <c:v>5.93</c:v>
                </c:pt>
                <c:pt idx="99">
                  <c:v>5.0960000000000001</c:v>
                </c:pt>
                <c:pt idx="100">
                  <c:v>5.1159999999999997</c:v>
                </c:pt>
                <c:pt idx="101">
                  <c:v>4.8310000000000004</c:v>
                </c:pt>
                <c:pt idx="102">
                  <c:v>4.524</c:v>
                </c:pt>
                <c:pt idx="103">
                  <c:v>4.3460000000000001</c:v>
                </c:pt>
                <c:pt idx="104">
                  <c:v>4.4210000000000003</c:v>
                </c:pt>
                <c:pt idx="105">
                  <c:v>4.6680000000000001</c:v>
                </c:pt>
                <c:pt idx="106">
                  <c:v>4.4180000000000001</c:v>
                </c:pt>
                <c:pt idx="107">
                  <c:v>4.4950000000000001</c:v>
                </c:pt>
                <c:pt idx="108">
                  <c:v>4.5789999999999997</c:v>
                </c:pt>
                <c:pt idx="109">
                  <c:v>5</c:v>
                </c:pt>
                <c:pt idx="110">
                  <c:v>4.7560000000000002</c:v>
                </c:pt>
                <c:pt idx="111">
                  <c:v>4.484</c:v>
                </c:pt>
                <c:pt idx="112">
                  <c:v>4.5490000000000004</c:v>
                </c:pt>
                <c:pt idx="113">
                  <c:v>4.782</c:v>
                </c:pt>
                <c:pt idx="114">
                  <c:v>4.5220000000000002</c:v>
                </c:pt>
                <c:pt idx="115">
                  <c:v>4.3079999999999998</c:v>
                </c:pt>
                <c:pt idx="116">
                  <c:v>4.633</c:v>
                </c:pt>
                <c:pt idx="117">
                  <c:v>4.8570000000000002</c:v>
                </c:pt>
                <c:pt idx="118">
                  <c:v>5.0060000000000002</c:v>
                </c:pt>
                <c:pt idx="119">
                  <c:v>4.96</c:v>
                </c:pt>
                <c:pt idx="120">
                  <c:v>5.1680000000000001</c:v>
                </c:pt>
                <c:pt idx="121">
                  <c:v>6.0469999999999997</c:v>
                </c:pt>
                <c:pt idx="122">
                  <c:v>6.7309999999999999</c:v>
                </c:pt>
                <c:pt idx="123">
                  <c:v>6.9450000000000003</c:v>
                </c:pt>
                <c:pt idx="124">
                  <c:v>6.0990000000000002</c:v>
                </c:pt>
                <c:pt idx="125">
                  <c:v>6.5339999999999998</c:v>
                </c:pt>
                <c:pt idx="126">
                  <c:v>6.3470000000000004</c:v>
                </c:pt>
                <c:pt idx="127">
                  <c:v>5.4279999999999999</c:v>
                </c:pt>
                <c:pt idx="128">
                  <c:v>5.7839999999999998</c:v>
                </c:pt>
                <c:pt idx="129">
                  <c:v>5.4249999999999998</c:v>
                </c:pt>
                <c:pt idx="130">
                  <c:v>5.907</c:v>
                </c:pt>
                <c:pt idx="131">
                  <c:v>5.7640000000000002</c:v>
                </c:pt>
                <c:pt idx="132">
                  <c:v>5.7350000000000003</c:v>
                </c:pt>
                <c:pt idx="133">
                  <c:v>6.016</c:v>
                </c:pt>
                <c:pt idx="134">
                  <c:v>5.9160000000000004</c:v>
                </c:pt>
                <c:pt idx="135">
                  <c:v>5.742</c:v>
                </c:pt>
                <c:pt idx="136">
                  <c:v>5.8</c:v>
                </c:pt>
                <c:pt idx="137">
                  <c:v>5.28</c:v>
                </c:pt>
                <c:pt idx="138">
                  <c:v>5.1319999999999997</c:v>
                </c:pt>
                <c:pt idx="139">
                  <c:v>5.056</c:v>
                </c:pt>
                <c:pt idx="140">
                  <c:v>4.6870000000000003</c:v>
                </c:pt>
                <c:pt idx="141">
                  <c:v>5.0270000000000001</c:v>
                </c:pt>
                <c:pt idx="142">
                  <c:v>5.2530000000000001</c:v>
                </c:pt>
                <c:pt idx="143">
                  <c:v>4.8639999999999999</c:v>
                </c:pt>
                <c:pt idx="144">
                  <c:v>4.4749999999999996</c:v>
                </c:pt>
                <c:pt idx="145">
                  <c:v>5.165</c:v>
                </c:pt>
                <c:pt idx="146">
                  <c:v>5.3079999999999998</c:v>
                </c:pt>
                <c:pt idx="147">
                  <c:v>5.34</c:v>
                </c:pt>
                <c:pt idx="148">
                  <c:v>5.1950000000000003</c:v>
                </c:pt>
                <c:pt idx="149">
                  <c:v>4.9290000000000003</c:v>
                </c:pt>
                <c:pt idx="150">
                  <c:v>5.165</c:v>
                </c:pt>
                <c:pt idx="151">
                  <c:v>4.8230000000000004</c:v>
                </c:pt>
                <c:pt idx="152">
                  <c:v>5.1660000000000004</c:v>
                </c:pt>
                <c:pt idx="153">
                  <c:v>5.4569999999999999</c:v>
                </c:pt>
                <c:pt idx="154">
                  <c:v>5.1420000000000003</c:v>
                </c:pt>
                <c:pt idx="155">
                  <c:v>4.931</c:v>
                </c:pt>
                <c:pt idx="156">
                  <c:v>5.4530000000000003</c:v>
                </c:pt>
                <c:pt idx="157">
                  <c:v>5.4480000000000004</c:v>
                </c:pt>
                <c:pt idx="158">
                  <c:v>5.6820000000000004</c:v>
                </c:pt>
                <c:pt idx="159">
                  <c:v>4.9470000000000001</c:v>
                </c:pt>
                <c:pt idx="160">
                  <c:v>4.9530000000000003</c:v>
                </c:pt>
                <c:pt idx="161">
                  <c:v>5.0090000000000003</c:v>
                </c:pt>
                <c:pt idx="162">
                  <c:v>5.0919999999999996</c:v>
                </c:pt>
                <c:pt idx="163">
                  <c:v>4.8689999999999998</c:v>
                </c:pt>
                <c:pt idx="164">
                  <c:v>4.4809999999999999</c:v>
                </c:pt>
                <c:pt idx="165">
                  <c:v>5.3049999999999997</c:v>
                </c:pt>
                <c:pt idx="166">
                  <c:v>5.032</c:v>
                </c:pt>
                <c:pt idx="167">
                  <c:v>4.84</c:v>
                </c:pt>
                <c:pt idx="168">
                  <c:v>4.9329999999999998</c:v>
                </c:pt>
                <c:pt idx="169">
                  <c:v>5.3849999999999998</c:v>
                </c:pt>
                <c:pt idx="170">
                  <c:v>5.82</c:v>
                </c:pt>
                <c:pt idx="171">
                  <c:v>5.7779999999999996</c:v>
                </c:pt>
                <c:pt idx="172">
                  <c:v>5.3440000000000003</c:v>
                </c:pt>
                <c:pt idx="173">
                  <c:v>5.5990000000000002</c:v>
                </c:pt>
                <c:pt idx="174">
                  <c:v>5.2969999999999997</c:v>
                </c:pt>
                <c:pt idx="175">
                  <c:v>5.3109999999999999</c:v>
                </c:pt>
                <c:pt idx="176">
                  <c:v>5.7060000000000004</c:v>
                </c:pt>
                <c:pt idx="177">
                  <c:v>5.6230000000000002</c:v>
                </c:pt>
                <c:pt idx="178">
                  <c:v>5.7759999999999998</c:v>
                </c:pt>
                <c:pt idx="179">
                  <c:v>5.6639999999999997</c:v>
                </c:pt>
                <c:pt idx="180">
                  <c:v>5.6479999999999997</c:v>
                </c:pt>
                <c:pt idx="181">
                  <c:v>6.0679999999999996</c:v>
                </c:pt>
                <c:pt idx="182">
                  <c:v>6.367</c:v>
                </c:pt>
                <c:pt idx="183">
                  <c:v>5.516</c:v>
                </c:pt>
                <c:pt idx="184">
                  <c:v>5.2869999999999999</c:v>
                </c:pt>
                <c:pt idx="185">
                  <c:v>5.681</c:v>
                </c:pt>
                <c:pt idx="186">
                  <c:v>5.6189999999999998</c:v>
                </c:pt>
                <c:pt idx="187">
                  <c:v>5.6210000000000004</c:v>
                </c:pt>
                <c:pt idx="188">
                  <c:v>5.5910000000000002</c:v>
                </c:pt>
                <c:pt idx="189">
                  <c:v>5.7670000000000003</c:v>
                </c:pt>
                <c:pt idx="190">
                  <c:v>5.7350000000000003</c:v>
                </c:pt>
                <c:pt idx="191">
                  <c:v>5.83</c:v>
                </c:pt>
                <c:pt idx="192">
                  <c:v>5.7169999999999996</c:v>
                </c:pt>
                <c:pt idx="193">
                  <c:v>6.718</c:v>
                </c:pt>
                <c:pt idx="194">
                  <c:v>6.6369999999999996</c:v>
                </c:pt>
                <c:pt idx="195">
                  <c:v>6.1790000000000003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09984"/>
        <c:axId val="152411520"/>
      </c:lineChart>
      <c:lineChart>
        <c:grouping val="standard"/>
        <c:varyColors val="0"/>
        <c:ser>
          <c:idx val="3"/>
          <c:order val="2"/>
          <c:tx>
            <c:strRef>
              <c:f>LabourMkt!$H$2</c:f>
              <c:strCache>
                <c:ptCount val="1"/>
                <c:pt idx="0">
                  <c:v>15+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LabourMkt!$F$3:$F$198</c:f>
              <c:numCache>
                <c:formatCode>mmm\-yy</c:formatCode>
                <c:ptCount val="196"/>
                <c:pt idx="0">
                  <c:v>36130</c:v>
                </c:pt>
                <c:pt idx="1">
                  <c:v>72686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  <c:pt idx="137">
                  <c:v>40299</c:v>
                </c:pt>
                <c:pt idx="138">
                  <c:v>40330</c:v>
                </c:pt>
                <c:pt idx="139">
                  <c:v>40360</c:v>
                </c:pt>
                <c:pt idx="140">
                  <c:v>40391</c:v>
                </c:pt>
                <c:pt idx="141">
                  <c:v>40422</c:v>
                </c:pt>
                <c:pt idx="142">
                  <c:v>40452</c:v>
                </c:pt>
                <c:pt idx="143">
                  <c:v>40483</c:v>
                </c:pt>
                <c:pt idx="144">
                  <c:v>40513</c:v>
                </c:pt>
                <c:pt idx="145">
                  <c:v>40544</c:v>
                </c:pt>
                <c:pt idx="146">
                  <c:v>40575</c:v>
                </c:pt>
                <c:pt idx="147">
                  <c:v>40603</c:v>
                </c:pt>
                <c:pt idx="148">
                  <c:v>40634</c:v>
                </c:pt>
                <c:pt idx="149">
                  <c:v>40664</c:v>
                </c:pt>
                <c:pt idx="150">
                  <c:v>40695</c:v>
                </c:pt>
                <c:pt idx="151">
                  <c:v>40725</c:v>
                </c:pt>
                <c:pt idx="152">
                  <c:v>40756</c:v>
                </c:pt>
                <c:pt idx="153">
                  <c:v>40787</c:v>
                </c:pt>
                <c:pt idx="154">
                  <c:v>40817</c:v>
                </c:pt>
                <c:pt idx="155">
                  <c:v>40848</c:v>
                </c:pt>
                <c:pt idx="156">
                  <c:v>40878</c:v>
                </c:pt>
                <c:pt idx="157">
                  <c:v>40909</c:v>
                </c:pt>
                <c:pt idx="158">
                  <c:v>40940</c:v>
                </c:pt>
                <c:pt idx="159">
                  <c:v>40969</c:v>
                </c:pt>
                <c:pt idx="160">
                  <c:v>41000</c:v>
                </c:pt>
                <c:pt idx="161">
                  <c:v>41030</c:v>
                </c:pt>
                <c:pt idx="162">
                  <c:v>41061</c:v>
                </c:pt>
                <c:pt idx="163">
                  <c:v>41091</c:v>
                </c:pt>
                <c:pt idx="164">
                  <c:v>41122</c:v>
                </c:pt>
                <c:pt idx="165">
                  <c:v>41153</c:v>
                </c:pt>
                <c:pt idx="166">
                  <c:v>41183</c:v>
                </c:pt>
                <c:pt idx="167">
                  <c:v>41214</c:v>
                </c:pt>
                <c:pt idx="168">
                  <c:v>41244</c:v>
                </c:pt>
                <c:pt idx="169">
                  <c:v>41275</c:v>
                </c:pt>
                <c:pt idx="170">
                  <c:v>41306</c:v>
                </c:pt>
                <c:pt idx="171">
                  <c:v>41334</c:v>
                </c:pt>
                <c:pt idx="172">
                  <c:v>41365</c:v>
                </c:pt>
                <c:pt idx="173">
                  <c:v>41395</c:v>
                </c:pt>
                <c:pt idx="174">
                  <c:v>41426</c:v>
                </c:pt>
                <c:pt idx="175">
                  <c:v>41456</c:v>
                </c:pt>
                <c:pt idx="176">
                  <c:v>41487</c:v>
                </c:pt>
                <c:pt idx="177">
                  <c:v>41518</c:v>
                </c:pt>
                <c:pt idx="178">
                  <c:v>41548</c:v>
                </c:pt>
                <c:pt idx="179">
                  <c:v>41579</c:v>
                </c:pt>
                <c:pt idx="180">
                  <c:v>41609</c:v>
                </c:pt>
                <c:pt idx="181">
                  <c:v>41640</c:v>
                </c:pt>
                <c:pt idx="182">
                  <c:v>41671</c:v>
                </c:pt>
                <c:pt idx="183">
                  <c:v>41699</c:v>
                </c:pt>
                <c:pt idx="184">
                  <c:v>41730</c:v>
                </c:pt>
                <c:pt idx="185">
                  <c:v>41760</c:v>
                </c:pt>
                <c:pt idx="186">
                  <c:v>41791</c:v>
                </c:pt>
                <c:pt idx="187">
                  <c:v>41821</c:v>
                </c:pt>
                <c:pt idx="188">
                  <c:v>41852</c:v>
                </c:pt>
                <c:pt idx="189">
                  <c:v>41883</c:v>
                </c:pt>
                <c:pt idx="190">
                  <c:v>41913</c:v>
                </c:pt>
                <c:pt idx="191">
                  <c:v>41944</c:v>
                </c:pt>
                <c:pt idx="192">
                  <c:v>41974</c:v>
                </c:pt>
                <c:pt idx="193">
                  <c:v>42005</c:v>
                </c:pt>
                <c:pt idx="194">
                  <c:v>42036</c:v>
                </c:pt>
                <c:pt idx="195">
                  <c:v>42064</c:v>
                </c:pt>
              </c:numCache>
            </c:numRef>
          </c:cat>
          <c:val>
            <c:numRef>
              <c:f>LabourMkt!$H$3:$H$198</c:f>
              <c:numCache>
                <c:formatCode>0.00</c:formatCode>
                <c:ptCount val="196"/>
                <c:pt idx="0">
                  <c:v>8.8473333333333333</c:v>
                </c:pt>
                <c:pt idx="1">
                  <c:v>9.4476666666666649</c:v>
                </c:pt>
                <c:pt idx="2">
                  <c:v>10.099666666666666</c:v>
                </c:pt>
                <c:pt idx="3">
                  <c:v>10.604666666666667</c:v>
                </c:pt>
                <c:pt idx="4">
                  <c:v>9.9836666666666662</c:v>
                </c:pt>
                <c:pt idx="5">
                  <c:v>9.3826666666666672</c:v>
                </c:pt>
                <c:pt idx="6">
                  <c:v>9.4550000000000001</c:v>
                </c:pt>
                <c:pt idx="7">
                  <c:v>9.533666666666667</c:v>
                </c:pt>
                <c:pt idx="8">
                  <c:v>10.425333333333334</c:v>
                </c:pt>
                <c:pt idx="9">
                  <c:v>10.546333333333335</c:v>
                </c:pt>
                <c:pt idx="10">
                  <c:v>10.592000000000001</c:v>
                </c:pt>
                <c:pt idx="11">
                  <c:v>9.6806666666666672</c:v>
                </c:pt>
                <c:pt idx="12">
                  <c:v>9.3020000000000014</c:v>
                </c:pt>
                <c:pt idx="13">
                  <c:v>9.2050000000000001</c:v>
                </c:pt>
                <c:pt idx="14">
                  <c:v>9.2860000000000014</c:v>
                </c:pt>
                <c:pt idx="15">
                  <c:v>8.9260000000000002</c:v>
                </c:pt>
                <c:pt idx="16">
                  <c:v>8.4206666666666674</c:v>
                </c:pt>
                <c:pt idx="17">
                  <c:v>7.7339999999999991</c:v>
                </c:pt>
                <c:pt idx="18">
                  <c:v>7.4139999999999988</c:v>
                </c:pt>
                <c:pt idx="19">
                  <c:v>6.8273333333333328</c:v>
                </c:pt>
                <c:pt idx="20">
                  <c:v>6.6913333333333336</c:v>
                </c:pt>
                <c:pt idx="21">
                  <c:v>6.9713333333333338</c:v>
                </c:pt>
                <c:pt idx="22">
                  <c:v>7.5650000000000004</c:v>
                </c:pt>
                <c:pt idx="23">
                  <c:v>7.924666666666667</c:v>
                </c:pt>
                <c:pt idx="24">
                  <c:v>8.5986666666666665</c:v>
                </c:pt>
                <c:pt idx="25">
                  <c:v>9.6399999999999988</c:v>
                </c:pt>
                <c:pt idx="26">
                  <c:v>10.341666666666667</c:v>
                </c:pt>
                <c:pt idx="27">
                  <c:v>10.231333333333334</c:v>
                </c:pt>
                <c:pt idx="28">
                  <c:v>9.8899999999999988</c:v>
                </c:pt>
                <c:pt idx="29">
                  <c:v>9.8586666666666662</c:v>
                </c:pt>
                <c:pt idx="30">
                  <c:v>9.8236666666666661</c:v>
                </c:pt>
                <c:pt idx="31">
                  <c:v>9.89</c:v>
                </c:pt>
                <c:pt idx="32">
                  <c:v>10.189333333333334</c:v>
                </c:pt>
                <c:pt idx="33">
                  <c:v>10.372333333333334</c:v>
                </c:pt>
                <c:pt idx="34">
                  <c:v>10.388</c:v>
                </c:pt>
                <c:pt idx="35">
                  <c:v>9.9149999999999991</c:v>
                </c:pt>
                <c:pt idx="36">
                  <c:v>9.6129999999999995</c:v>
                </c:pt>
                <c:pt idx="37">
                  <c:v>9.7536666666666676</c:v>
                </c:pt>
                <c:pt idx="38">
                  <c:v>9.7073333333333345</c:v>
                </c:pt>
                <c:pt idx="39">
                  <c:v>9.6310000000000002</c:v>
                </c:pt>
                <c:pt idx="40">
                  <c:v>9.3856666666666655</c:v>
                </c:pt>
                <c:pt idx="41">
                  <c:v>9.9459999999999997</c:v>
                </c:pt>
                <c:pt idx="42">
                  <c:v>9.8666666666666671</c:v>
                </c:pt>
                <c:pt idx="43">
                  <c:v>9.0066666666666659</c:v>
                </c:pt>
                <c:pt idx="44">
                  <c:v>7.601</c:v>
                </c:pt>
                <c:pt idx="45">
                  <c:v>6.8116666666666674</c:v>
                </c:pt>
                <c:pt idx="46">
                  <c:v>6.2953333333333328</c:v>
                </c:pt>
                <c:pt idx="47">
                  <c:v>6.4296666666666669</c:v>
                </c:pt>
                <c:pt idx="48">
                  <c:v>7.1353333333333326</c:v>
                </c:pt>
                <c:pt idx="49">
                  <c:v>8.4239999999999995</c:v>
                </c:pt>
                <c:pt idx="50">
                  <c:v>8.5060000000000002</c:v>
                </c:pt>
                <c:pt idx="51">
                  <c:v>7.9156666666666666</c:v>
                </c:pt>
                <c:pt idx="52">
                  <c:v>6.8383333333333338</c:v>
                </c:pt>
                <c:pt idx="53">
                  <c:v>6.7789999999999999</c:v>
                </c:pt>
                <c:pt idx="54">
                  <c:v>7.0176666666666669</c:v>
                </c:pt>
                <c:pt idx="55">
                  <c:v>7.2236666666666665</c:v>
                </c:pt>
                <c:pt idx="56">
                  <c:v>6.9863333333333335</c:v>
                </c:pt>
                <c:pt idx="57">
                  <c:v>6.3773333333333326</c:v>
                </c:pt>
                <c:pt idx="58">
                  <c:v>6.291666666666667</c:v>
                </c:pt>
                <c:pt idx="59">
                  <c:v>6.6636666666666668</c:v>
                </c:pt>
                <c:pt idx="60">
                  <c:v>6.9020000000000001</c:v>
                </c:pt>
                <c:pt idx="61">
                  <c:v>7.2030000000000003</c:v>
                </c:pt>
                <c:pt idx="62">
                  <c:v>7.363666666666667</c:v>
                </c:pt>
                <c:pt idx="63">
                  <c:v>7.674666666666667</c:v>
                </c:pt>
                <c:pt idx="64">
                  <c:v>7.373333333333334</c:v>
                </c:pt>
                <c:pt idx="65">
                  <c:v>6.8486666666666665</c:v>
                </c:pt>
                <c:pt idx="66">
                  <c:v>6.6849999999999996</c:v>
                </c:pt>
                <c:pt idx="67">
                  <c:v>6.3393333333333333</c:v>
                </c:pt>
                <c:pt idx="68">
                  <c:v>6.1486666666666663</c:v>
                </c:pt>
                <c:pt idx="69">
                  <c:v>6.1406666666666654</c:v>
                </c:pt>
                <c:pt idx="70">
                  <c:v>6.0976666666666661</c:v>
                </c:pt>
                <c:pt idx="71">
                  <c:v>6.3383333333333338</c:v>
                </c:pt>
                <c:pt idx="72">
                  <c:v>6.1313333333333331</c:v>
                </c:pt>
                <c:pt idx="73">
                  <c:v>6.1353333333333326</c:v>
                </c:pt>
                <c:pt idx="74">
                  <c:v>6.2756666666666661</c:v>
                </c:pt>
                <c:pt idx="75">
                  <c:v>6.2383333333333333</c:v>
                </c:pt>
                <c:pt idx="76">
                  <c:v>6.1773333333333333</c:v>
                </c:pt>
                <c:pt idx="77">
                  <c:v>5.4289999999999994</c:v>
                </c:pt>
                <c:pt idx="78">
                  <c:v>5.5160000000000009</c:v>
                </c:pt>
                <c:pt idx="79">
                  <c:v>5.5360000000000005</c:v>
                </c:pt>
                <c:pt idx="80">
                  <c:v>5.503333333333333</c:v>
                </c:pt>
                <c:pt idx="81">
                  <c:v>5.4089999999999998</c:v>
                </c:pt>
                <c:pt idx="82">
                  <c:v>5.8643333333333345</c:v>
                </c:pt>
                <c:pt idx="83">
                  <c:v>6.3243333333333345</c:v>
                </c:pt>
                <c:pt idx="84">
                  <c:v>6.2546666666666662</c:v>
                </c:pt>
                <c:pt idx="85">
                  <c:v>6.5516666666666667</c:v>
                </c:pt>
                <c:pt idx="86">
                  <c:v>6.8530000000000006</c:v>
                </c:pt>
                <c:pt idx="87">
                  <c:v>7.1403333333333334</c:v>
                </c:pt>
                <c:pt idx="88">
                  <c:v>7.0249999999999995</c:v>
                </c:pt>
                <c:pt idx="89">
                  <c:v>6.5953333333333335</c:v>
                </c:pt>
                <c:pt idx="90">
                  <c:v>6.3369999999999997</c:v>
                </c:pt>
                <c:pt idx="91">
                  <c:v>5.3249999999999993</c:v>
                </c:pt>
                <c:pt idx="92">
                  <c:v>5.4729999999999999</c:v>
                </c:pt>
                <c:pt idx="93">
                  <c:v>5.2453333333333338</c:v>
                </c:pt>
                <c:pt idx="94">
                  <c:v>5.4306666666666672</c:v>
                </c:pt>
                <c:pt idx="95">
                  <c:v>5.2959999999999994</c:v>
                </c:pt>
                <c:pt idx="96">
                  <c:v>5.0303333333333322</c:v>
                </c:pt>
                <c:pt idx="97">
                  <c:v>5.3979999999999997</c:v>
                </c:pt>
                <c:pt idx="98">
                  <c:v>5.2303333333333333</c:v>
                </c:pt>
                <c:pt idx="99">
                  <c:v>5.2123333333333335</c:v>
                </c:pt>
                <c:pt idx="100">
                  <c:v>4.899</c:v>
                </c:pt>
                <c:pt idx="101">
                  <c:v>4.8126666666666669</c:v>
                </c:pt>
                <c:pt idx="102">
                  <c:v>4.9036666666666671</c:v>
                </c:pt>
                <c:pt idx="103">
                  <c:v>4.4413333333333336</c:v>
                </c:pt>
                <c:pt idx="104">
                  <c:v>4.1473333333333331</c:v>
                </c:pt>
                <c:pt idx="105">
                  <c:v>3.9063333333333339</c:v>
                </c:pt>
                <c:pt idx="106">
                  <c:v>4.2613333333333339</c:v>
                </c:pt>
                <c:pt idx="107">
                  <c:v>4.6816666666666666</c:v>
                </c:pt>
                <c:pt idx="108">
                  <c:v>5.2783333333333333</c:v>
                </c:pt>
                <c:pt idx="109">
                  <c:v>6.4720000000000004</c:v>
                </c:pt>
                <c:pt idx="110">
                  <c:v>6.4240000000000004</c:v>
                </c:pt>
                <c:pt idx="111">
                  <c:v>5.6933333333333342</c:v>
                </c:pt>
                <c:pt idx="112">
                  <c:v>4.6416666666666666</c:v>
                </c:pt>
                <c:pt idx="113">
                  <c:v>4.5010000000000003</c:v>
                </c:pt>
                <c:pt idx="114">
                  <c:v>4.9663333333333339</c:v>
                </c:pt>
                <c:pt idx="115">
                  <c:v>4.5066666666666668</c:v>
                </c:pt>
                <c:pt idx="116">
                  <c:v>4.3626666666666667</c:v>
                </c:pt>
                <c:pt idx="117">
                  <c:v>4.0423333333333327</c:v>
                </c:pt>
                <c:pt idx="118">
                  <c:v>3.867666666666667</c:v>
                </c:pt>
                <c:pt idx="119">
                  <c:v>4.0419999999999998</c:v>
                </c:pt>
                <c:pt idx="120">
                  <c:v>4.4870000000000001</c:v>
                </c:pt>
                <c:pt idx="121">
                  <c:v>5.4306666666666672</c:v>
                </c:pt>
                <c:pt idx="122">
                  <c:v>5.7323333333333331</c:v>
                </c:pt>
                <c:pt idx="123">
                  <c:v>6.1596666666666664</c:v>
                </c:pt>
                <c:pt idx="124">
                  <c:v>6.21</c:v>
                </c:pt>
                <c:pt idx="125">
                  <c:v>6.0336666666666661</c:v>
                </c:pt>
                <c:pt idx="126">
                  <c:v>5.7703333333333333</c:v>
                </c:pt>
                <c:pt idx="127">
                  <c:v>5.5233333333333334</c:v>
                </c:pt>
                <c:pt idx="128">
                  <c:v>5.1643333333333343</c:v>
                </c:pt>
                <c:pt idx="129">
                  <c:v>4.6560000000000006</c:v>
                </c:pt>
                <c:pt idx="130">
                  <c:v>4.3806666666666665</c:v>
                </c:pt>
                <c:pt idx="131">
                  <c:v>4.9170000000000007</c:v>
                </c:pt>
                <c:pt idx="132">
                  <c:v>5.2676666666666661</c:v>
                </c:pt>
                <c:pt idx="133">
                  <c:v>5.6346666666666669</c:v>
                </c:pt>
                <c:pt idx="134">
                  <c:v>5.7206666666666663</c:v>
                </c:pt>
                <c:pt idx="135">
                  <c:v>5.6243333333333334</c:v>
                </c:pt>
                <c:pt idx="136">
                  <c:v>5.1863333333333337</c:v>
                </c:pt>
                <c:pt idx="137">
                  <c:v>4.6433333333333335</c:v>
                </c:pt>
                <c:pt idx="138">
                  <c:v>4.3730000000000002</c:v>
                </c:pt>
                <c:pt idx="139">
                  <c:v>4.4356666666666671</c:v>
                </c:pt>
                <c:pt idx="140">
                  <c:v>4.1500000000000004</c:v>
                </c:pt>
                <c:pt idx="141">
                  <c:v>4.1386666666666665</c:v>
                </c:pt>
                <c:pt idx="142">
                  <c:v>4.4463333333333326</c:v>
                </c:pt>
                <c:pt idx="143">
                  <c:v>4.6186666666666669</c:v>
                </c:pt>
                <c:pt idx="144">
                  <c:v>4.6340000000000003</c:v>
                </c:pt>
                <c:pt idx="145">
                  <c:v>4.0676666666666668</c:v>
                </c:pt>
                <c:pt idx="146">
                  <c:v>4.6680000000000001</c:v>
                </c:pt>
                <c:pt idx="147">
                  <c:v>4.9676666666666671</c:v>
                </c:pt>
                <c:pt idx="148">
                  <c:v>5.4063333333333334</c:v>
                </c:pt>
                <c:pt idx="149">
                  <c:v>4.9483333333333333</c:v>
                </c:pt>
                <c:pt idx="150">
                  <c:v>4.2756666666666669</c:v>
                </c:pt>
                <c:pt idx="151">
                  <c:v>3.532</c:v>
                </c:pt>
                <c:pt idx="152">
                  <c:v>3.0089999999999999</c:v>
                </c:pt>
                <c:pt idx="153">
                  <c:v>3.536</c:v>
                </c:pt>
                <c:pt idx="154">
                  <c:v>4.4763333333333337</c:v>
                </c:pt>
                <c:pt idx="155">
                  <c:v>4.881333333333334</c:v>
                </c:pt>
                <c:pt idx="156">
                  <c:v>4.4856666666666669</c:v>
                </c:pt>
                <c:pt idx="157">
                  <c:v>4.1596666666666673</c:v>
                </c:pt>
                <c:pt idx="158">
                  <c:v>4.1776666666666662</c:v>
                </c:pt>
                <c:pt idx="159">
                  <c:v>4.6686666666666667</c:v>
                </c:pt>
                <c:pt idx="160">
                  <c:v>4.593</c:v>
                </c:pt>
                <c:pt idx="161">
                  <c:v>4.9219999999999997</c:v>
                </c:pt>
                <c:pt idx="162">
                  <c:v>4.633</c:v>
                </c:pt>
                <c:pt idx="163">
                  <c:v>4.6520000000000001</c:v>
                </c:pt>
                <c:pt idx="164">
                  <c:v>4.3823333333333343</c:v>
                </c:pt>
                <c:pt idx="165">
                  <c:v>5.0206666666666671</c:v>
                </c:pt>
                <c:pt idx="166">
                  <c:v>5.4906666666666668</c:v>
                </c:pt>
                <c:pt idx="167">
                  <c:v>5.3380000000000001</c:v>
                </c:pt>
                <c:pt idx="168">
                  <c:v>4.9076666666666666</c:v>
                </c:pt>
                <c:pt idx="169">
                  <c:v>4.4866666666666672</c:v>
                </c:pt>
                <c:pt idx="170">
                  <c:v>5.2926666666666664</c:v>
                </c:pt>
                <c:pt idx="171">
                  <c:v>5.54</c:v>
                </c:pt>
                <c:pt idx="172">
                  <c:v>5.8093333333333321</c:v>
                </c:pt>
                <c:pt idx="173">
                  <c:v>6.2103333333333337</c:v>
                </c:pt>
                <c:pt idx="174">
                  <c:v>6.1129999999999995</c:v>
                </c:pt>
                <c:pt idx="175">
                  <c:v>6.0083333333333329</c:v>
                </c:pt>
                <c:pt idx="176">
                  <c:v>4.7616666666666667</c:v>
                </c:pt>
                <c:pt idx="177">
                  <c:v>4.6183333333333332</c:v>
                </c:pt>
                <c:pt idx="178">
                  <c:v>4.3559999999999999</c:v>
                </c:pt>
                <c:pt idx="179">
                  <c:v>4.3426666666666662</c:v>
                </c:pt>
                <c:pt idx="180">
                  <c:v>4.0633333333333335</c:v>
                </c:pt>
                <c:pt idx="181">
                  <c:v>4.6146666666666674</c:v>
                </c:pt>
                <c:pt idx="182">
                  <c:v>5.6980000000000004</c:v>
                </c:pt>
                <c:pt idx="183">
                  <c:v>6.7313333333333327</c:v>
                </c:pt>
                <c:pt idx="184">
                  <c:v>6.9346666666666659</c:v>
                </c:pt>
                <c:pt idx="185">
                  <c:v>6.7856666666666667</c:v>
                </c:pt>
                <c:pt idx="186">
                  <c:v>6.5846666666666662</c:v>
                </c:pt>
                <c:pt idx="187">
                  <c:v>6.878333333333333</c:v>
                </c:pt>
                <c:pt idx="188">
                  <c:v>7.5283333333333333</c:v>
                </c:pt>
                <c:pt idx="189">
                  <c:v>7.97</c:v>
                </c:pt>
                <c:pt idx="190">
                  <c:v>8.0726666666666667</c:v>
                </c:pt>
                <c:pt idx="191">
                  <c:v>8.2299999999999986</c:v>
                </c:pt>
                <c:pt idx="192">
                  <c:v>8.1186666666666678</c:v>
                </c:pt>
                <c:pt idx="193">
                  <c:v>9.0063333333333322</c:v>
                </c:pt>
                <c:pt idx="194">
                  <c:v>9.4700000000000006</c:v>
                </c:pt>
                <c:pt idx="195">
                  <c:v>10.311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14848"/>
        <c:axId val="152413312"/>
      </c:lineChart>
      <c:dateAx>
        <c:axId val="152409984"/>
        <c:scaling>
          <c:orientation val="minMax"/>
          <c:max val="42094"/>
          <c:min val="40179"/>
        </c:scaling>
        <c:delete val="0"/>
        <c:axPos val="b"/>
        <c:numFmt formatCode="mmm" sourceLinked="0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52411520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152411520"/>
        <c:scaling>
          <c:orientation val="minMax"/>
          <c:max val="2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52409984"/>
        <c:crosses val="autoZero"/>
        <c:crossBetween val="midCat"/>
        <c:majorUnit val="5"/>
      </c:valAx>
      <c:valAx>
        <c:axId val="152413312"/>
        <c:scaling>
          <c:orientation val="minMax"/>
          <c:max val="20"/>
          <c:min val="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52414848"/>
        <c:crosses val="max"/>
        <c:crossBetween val="between"/>
        <c:majorUnit val="5"/>
        <c:minorUnit val="2"/>
      </c:valAx>
      <c:dateAx>
        <c:axId val="15241484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2413312"/>
        <c:crosses val="autoZero"/>
        <c:auto val="1"/>
        <c:lblOffset val="100"/>
        <c:baseTimeUnit val="months"/>
        <c:majorUnit val="1"/>
        <c:minorUnit val="1"/>
      </c:date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</a:defRPr>
            </a:pPr>
            <a:r>
              <a:rPr lang="en-US" sz="2000" dirty="0" smtClean="0">
                <a:solidFill>
                  <a:srgbClr val="002060"/>
                </a:solidFill>
              </a:rPr>
              <a:t>Share </a:t>
            </a:r>
            <a:r>
              <a:rPr lang="en-US" sz="2000" dirty="0">
                <a:solidFill>
                  <a:srgbClr val="002060"/>
                </a:solidFill>
              </a:rPr>
              <a:t>of electricity generation (%)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926666100280799E-2"/>
          <c:y val="0.10223858465124638"/>
          <c:w val="0.83286633729149917"/>
          <c:h val="0.77173127148129916"/>
        </c:manualLayout>
      </c:layout>
      <c:lineChart>
        <c:grouping val="standard"/>
        <c:varyColors val="0"/>
        <c:ser>
          <c:idx val="3"/>
          <c:order val="0"/>
          <c:tx>
            <c:strRef>
              <c:f>[BPEnergyOutlook_Jan2014.xls]RenewablesShare!$B$1</c:f>
              <c:strCache>
                <c:ptCount val="1"/>
                <c:pt idx="0">
                  <c:v>EU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[BPEnergyOutlook_Jan2014.xls]RenewablesShare!$A$2:$A$24</c:f>
              <c:numCache>
                <c:formatCode>0</c:formatCode>
                <c:ptCount val="23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2018</c:v>
                </c:pt>
                <c:pt idx="15">
                  <c:v>2020</c:v>
                </c:pt>
                <c:pt idx="16">
                  <c:v>2022</c:v>
                </c:pt>
                <c:pt idx="17">
                  <c:v>2024</c:v>
                </c:pt>
                <c:pt idx="18">
                  <c:v>2026</c:v>
                </c:pt>
                <c:pt idx="19">
                  <c:v>2028</c:v>
                </c:pt>
                <c:pt idx="20">
                  <c:v>2030</c:v>
                </c:pt>
                <c:pt idx="21">
                  <c:v>2032</c:v>
                </c:pt>
                <c:pt idx="22">
                  <c:v>2034</c:v>
                </c:pt>
              </c:numCache>
            </c:numRef>
          </c:cat>
          <c:val>
            <c:numRef>
              <c:f>[BPEnergyOutlook_Jan2014.xls]RenewablesShare!$B$2:$B$24</c:f>
              <c:numCache>
                <c:formatCode>0.0</c:formatCode>
                <c:ptCount val="23"/>
                <c:pt idx="0">
                  <c:v>1.2125346114610001</c:v>
                </c:pt>
                <c:pt idx="1">
                  <c:v>1.3649869650399999</c:v>
                </c:pt>
                <c:pt idx="2">
                  <c:v>1.5263654322589999</c:v>
                </c:pt>
                <c:pt idx="3">
                  <c:v>1.814409702544</c:v>
                </c:pt>
                <c:pt idx="4">
                  <c:v>2.2350705183219999</c:v>
                </c:pt>
                <c:pt idx="5">
                  <c:v>2.589423061353</c:v>
                </c:pt>
                <c:pt idx="6">
                  <c:v>3.6969695742990001</c:v>
                </c:pt>
                <c:pt idx="7">
                  <c:v>5.1350656605729998</c:v>
                </c:pt>
                <c:pt idx="8">
                  <c:v>5.8209595673359997</c:v>
                </c:pt>
                <c:pt idx="9">
                  <c:v>8.8109242676940003</c:v>
                </c:pt>
                <c:pt idx="10">
                  <c:v>11.18328691484</c:v>
                </c:pt>
                <c:pt idx="11">
                  <c:v>13.6912414787</c:v>
                </c:pt>
                <c:pt idx="12">
                  <c:v>16.19919604255</c:v>
                </c:pt>
                <c:pt idx="13">
                  <c:v>18.71905209126</c:v>
                </c:pt>
                <c:pt idx="14">
                  <c:v>20.82915701864</c:v>
                </c:pt>
                <c:pt idx="15">
                  <c:v>22.73835354697</c:v>
                </c:pt>
                <c:pt idx="16">
                  <c:v>24.099231666049999</c:v>
                </c:pt>
                <c:pt idx="17">
                  <c:v>26.212311964640001</c:v>
                </c:pt>
                <c:pt idx="18">
                  <c:v>27.236689767960002</c:v>
                </c:pt>
                <c:pt idx="19">
                  <c:v>29.08156160435</c:v>
                </c:pt>
                <c:pt idx="20">
                  <c:v>29.698171867159999</c:v>
                </c:pt>
                <c:pt idx="21">
                  <c:v>31.47871901161</c:v>
                </c:pt>
                <c:pt idx="22">
                  <c:v>32.231912981519997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86336"/>
        <c:axId val="92324992"/>
      </c:lineChart>
      <c:lineChart>
        <c:grouping val="standard"/>
        <c:varyColors val="0"/>
        <c:ser>
          <c:idx val="2"/>
          <c:order val="1"/>
          <c:tx>
            <c:strRef>
              <c:f>[BPEnergyOutlook_Jan2014.xls]RenewablesShare!$C$1</c:f>
              <c:strCache>
                <c:ptCount val="1"/>
                <c:pt idx="0">
                  <c:v>US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[BPEnergyOutlook_Jan2014.xls]RenewablesShare!$A$2:$A$24</c:f>
              <c:numCache>
                <c:formatCode>0</c:formatCode>
                <c:ptCount val="23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2018</c:v>
                </c:pt>
                <c:pt idx="15">
                  <c:v>2020</c:v>
                </c:pt>
                <c:pt idx="16">
                  <c:v>2022</c:v>
                </c:pt>
                <c:pt idx="17">
                  <c:v>2024</c:v>
                </c:pt>
                <c:pt idx="18">
                  <c:v>2026</c:v>
                </c:pt>
                <c:pt idx="19">
                  <c:v>2028</c:v>
                </c:pt>
                <c:pt idx="20">
                  <c:v>2030</c:v>
                </c:pt>
                <c:pt idx="21">
                  <c:v>2032</c:v>
                </c:pt>
                <c:pt idx="22">
                  <c:v>2034</c:v>
                </c:pt>
              </c:numCache>
            </c:numRef>
          </c:cat>
          <c:val>
            <c:numRef>
              <c:f>[BPEnergyOutlook_Jan2014.xls]RenewablesShare!$C$2:$C$24</c:f>
              <c:numCache>
                <c:formatCode>0.0</c:formatCode>
                <c:ptCount val="23"/>
                <c:pt idx="0">
                  <c:v>2.5625030360930001</c:v>
                </c:pt>
                <c:pt idx="1">
                  <c:v>2.4964781320339999</c:v>
                </c:pt>
                <c:pt idx="2">
                  <c:v>2.8498388846610001</c:v>
                </c:pt>
                <c:pt idx="3">
                  <c:v>3.554576809107</c:v>
                </c:pt>
                <c:pt idx="4">
                  <c:v>4.1741624431239996</c:v>
                </c:pt>
                <c:pt idx="5">
                  <c:v>5.1262812312769999</c:v>
                </c:pt>
                <c:pt idx="6">
                  <c:v>5.8784834107870001</c:v>
                </c:pt>
                <c:pt idx="7">
                  <c:v>6.2278770017970002</c:v>
                </c:pt>
                <c:pt idx="8">
                  <c:v>6.7801625726639996</c:v>
                </c:pt>
                <c:pt idx="9">
                  <c:v>7.0622561005230002</c:v>
                </c:pt>
                <c:pt idx="10">
                  <c:v>7.4809333354919998</c:v>
                </c:pt>
                <c:pt idx="11">
                  <c:v>7.9669106336119997</c:v>
                </c:pt>
                <c:pt idx="12">
                  <c:v>8.5855044772249993</c:v>
                </c:pt>
                <c:pt idx="13">
                  <c:v>9.210049063264</c:v>
                </c:pt>
                <c:pt idx="14">
                  <c:v>9.8365772301120007</c:v>
                </c:pt>
                <c:pt idx="15">
                  <c:v>10.513545023240001</c:v>
                </c:pt>
                <c:pt idx="16">
                  <c:v>11.537922826559999</c:v>
                </c:pt>
                <c:pt idx="17">
                  <c:v>12.29409216769</c:v>
                </c:pt>
                <c:pt idx="18">
                  <c:v>13.7965129459</c:v>
                </c:pt>
                <c:pt idx="19">
                  <c:v>14.95449908512</c:v>
                </c:pt>
                <c:pt idx="20">
                  <c:v>15.83832601972</c:v>
                </c:pt>
                <c:pt idx="21">
                  <c:v>16.6608036336</c:v>
                </c:pt>
                <c:pt idx="22">
                  <c:v>17.62879106822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[BPEnergyOutlook_Jan2014.xls]RenewablesShare!$D$1</c:f>
              <c:strCache>
                <c:ptCount val="1"/>
                <c:pt idx="0">
                  <c:v>China</c:v>
                </c:pt>
              </c:strCache>
            </c:strRef>
          </c:tx>
          <c:spPr>
            <a:ln w="76200">
              <a:solidFill>
                <a:srgbClr val="595963"/>
              </a:solidFill>
            </a:ln>
          </c:spPr>
          <c:marker>
            <c:symbol val="none"/>
          </c:marker>
          <c:cat>
            <c:numRef>
              <c:f>[BPEnergyOutlook_Jan2014.xls]RenewablesShare!$A$2:$A$24</c:f>
              <c:numCache>
                <c:formatCode>0</c:formatCode>
                <c:ptCount val="23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2018</c:v>
                </c:pt>
                <c:pt idx="15">
                  <c:v>2020</c:v>
                </c:pt>
                <c:pt idx="16">
                  <c:v>2022</c:v>
                </c:pt>
                <c:pt idx="17">
                  <c:v>2024</c:v>
                </c:pt>
                <c:pt idx="18">
                  <c:v>2026</c:v>
                </c:pt>
                <c:pt idx="19">
                  <c:v>2028</c:v>
                </c:pt>
                <c:pt idx="20">
                  <c:v>2030</c:v>
                </c:pt>
                <c:pt idx="21">
                  <c:v>2032</c:v>
                </c:pt>
                <c:pt idx="22">
                  <c:v>2034</c:v>
                </c:pt>
              </c:numCache>
            </c:numRef>
          </c:cat>
          <c:val>
            <c:numRef>
              <c:f>[BPEnergyOutlook_Jan2014.xls]RenewablesShare!$D$2:$D$24</c:f>
              <c:numCache>
                <c:formatCode>0.0</c:formatCode>
                <c:ptCount val="23"/>
                <c:pt idx="0">
                  <c:v>0.47223391680299998</c:v>
                </c:pt>
                <c:pt idx="1">
                  <c:v>0.42873682335610003</c:v>
                </c:pt>
                <c:pt idx="2">
                  <c:v>0.64452207846880005</c:v>
                </c:pt>
                <c:pt idx="3">
                  <c:v>0.5357085026799</c:v>
                </c:pt>
                <c:pt idx="4">
                  <c:v>0.82474456336930002</c:v>
                </c:pt>
                <c:pt idx="5">
                  <c:v>0.70700487394139999</c:v>
                </c:pt>
                <c:pt idx="6">
                  <c:v>0.9920737730136</c:v>
                </c:pt>
                <c:pt idx="7">
                  <c:v>0.75659439415780005</c:v>
                </c:pt>
                <c:pt idx="8">
                  <c:v>0.840754894182</c:v>
                </c:pt>
                <c:pt idx="9">
                  <c:v>1.3386336771539999</c:v>
                </c:pt>
                <c:pt idx="10">
                  <c:v>2.0265111647260001</c:v>
                </c:pt>
                <c:pt idx="11">
                  <c:v>3.866424049096</c:v>
                </c:pt>
                <c:pt idx="12">
                  <c:v>4.7661196301629998</c:v>
                </c:pt>
                <c:pt idx="13">
                  <c:v>5.4530053273309997</c:v>
                </c:pt>
                <c:pt idx="14">
                  <c:v>6.8297520928799997</c:v>
                </c:pt>
                <c:pt idx="15">
                  <c:v>7.1821210551029999</c:v>
                </c:pt>
                <c:pt idx="16">
                  <c:v>8.2837168256229994</c:v>
                </c:pt>
                <c:pt idx="17">
                  <c:v>8.5648185630779992</c:v>
                </c:pt>
                <c:pt idx="18">
                  <c:v>9.5991142704470001</c:v>
                </c:pt>
                <c:pt idx="19">
                  <c:v>9.886166750328</c:v>
                </c:pt>
                <c:pt idx="20">
                  <c:v>10.795780235440001</c:v>
                </c:pt>
                <c:pt idx="21">
                  <c:v>11.08084913451</c:v>
                </c:pt>
                <c:pt idx="22">
                  <c:v>11.36790161439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087872"/>
        <c:axId val="92326528"/>
      </c:lineChart>
      <c:catAx>
        <c:axId val="92286336"/>
        <c:scaling>
          <c:orientation val="minMax"/>
        </c:scaling>
        <c:delete val="0"/>
        <c:axPos val="b"/>
        <c:numFmt formatCode="0" sourceLinked="1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2324992"/>
        <c:crosses val="autoZero"/>
        <c:auto val="1"/>
        <c:lblAlgn val="ctr"/>
        <c:lblOffset val="100"/>
        <c:tickLblSkip val="2"/>
        <c:noMultiLvlLbl val="0"/>
      </c:catAx>
      <c:valAx>
        <c:axId val="92324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2286336"/>
        <c:crosses val="autoZero"/>
        <c:crossBetween val="between"/>
      </c:valAx>
      <c:valAx>
        <c:axId val="92326528"/>
        <c:scaling>
          <c:orientation val="minMax"/>
          <c:max val="35"/>
          <c:min val="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7087872"/>
        <c:crosses val="max"/>
        <c:crossBetween val="between"/>
        <c:majorUnit val="5"/>
        <c:minorUnit val="0.4"/>
      </c:valAx>
      <c:catAx>
        <c:axId val="9708787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9232652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517101404035"/>
          <c:y val="0.10257926762645907"/>
          <c:w val="0.86255749111460278"/>
          <c:h val="0.691376470552195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'[PowerStationsNSW.xlsx]Data for chart'!$C$2</c:f>
              <c:strCache>
                <c:ptCount val="1"/>
                <c:pt idx="0">
                  <c:v>Fossil-fuel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cat>
            <c:strRef>
              <c:f>'[PowerStationsNSW.xlsx]Data for chart'!$B$3:$B$8</c:f>
              <c:strCache>
                <c:ptCount val="6"/>
                <c:pt idx="0">
                  <c:v>Hunter</c:v>
                </c:pt>
                <c:pt idx="1">
                  <c:v>Rest of NSW</c:v>
                </c:pt>
                <c:pt idx="2">
                  <c:v>Hunter</c:v>
                </c:pt>
                <c:pt idx="3">
                  <c:v>Rest of NSW</c:v>
                </c:pt>
                <c:pt idx="4">
                  <c:v>Hunter</c:v>
                </c:pt>
                <c:pt idx="5">
                  <c:v>Rest of NSW</c:v>
                </c:pt>
              </c:strCache>
            </c:strRef>
          </c:cat>
          <c:val>
            <c:numRef>
              <c:f>'[PowerStationsNSW.xlsx]Data for chart'!$C$3:$C$8</c:f>
              <c:numCache>
                <c:formatCode>General</c:formatCode>
                <c:ptCount val="6"/>
                <c:pt idx="0">
                  <c:v>4945</c:v>
                </c:pt>
                <c:pt idx="1">
                  <c:v>9208</c:v>
                </c:pt>
                <c:pt idx="2">
                  <c:v>790</c:v>
                </c:pt>
                <c:pt idx="3">
                  <c:v>8729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'[PowerStationsNSW.xlsx]Data for chart'!$D$2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'[PowerStationsNSW.xlsx]Data for chart'!$B$3:$B$8</c:f>
              <c:strCache>
                <c:ptCount val="6"/>
                <c:pt idx="0">
                  <c:v>Hunter</c:v>
                </c:pt>
                <c:pt idx="1">
                  <c:v>Rest of NSW</c:v>
                </c:pt>
                <c:pt idx="2">
                  <c:v>Hunter</c:v>
                </c:pt>
                <c:pt idx="3">
                  <c:v>Rest of NSW</c:v>
                </c:pt>
                <c:pt idx="4">
                  <c:v>Hunter</c:v>
                </c:pt>
                <c:pt idx="5">
                  <c:v>Rest of NSW</c:v>
                </c:pt>
              </c:strCache>
            </c:strRef>
          </c:cat>
          <c:val>
            <c:numRef>
              <c:f>'[PowerStationsNSW.xlsx]Data for chart'!$D$3:$D$8</c:f>
              <c:numCache>
                <c:formatCode>General</c:formatCode>
                <c:ptCount val="6"/>
                <c:pt idx="0">
                  <c:v>0</c:v>
                </c:pt>
                <c:pt idx="1">
                  <c:v>4322</c:v>
                </c:pt>
                <c:pt idx="2">
                  <c:v>113</c:v>
                </c:pt>
                <c:pt idx="3">
                  <c:v>3232</c:v>
                </c:pt>
                <c:pt idx="4">
                  <c:v>0</c:v>
                </c:pt>
                <c:pt idx="5">
                  <c:v>4785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97188864"/>
        <c:axId val="97359744"/>
      </c:barChart>
      <c:catAx>
        <c:axId val="97188864"/>
        <c:scaling>
          <c:orientation val="minMax"/>
        </c:scaling>
        <c:delete val="0"/>
        <c:axPos val="b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7359744"/>
        <c:crosses val="autoZero"/>
        <c:auto val="1"/>
        <c:lblAlgn val="ctr"/>
        <c:lblOffset val="100"/>
        <c:noMultiLvlLbl val="0"/>
      </c:catAx>
      <c:valAx>
        <c:axId val="9735974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7188864"/>
        <c:crosses val="autoZero"/>
        <c:crossBetween val="between"/>
        <c:majorUnit val="4000"/>
        <c:minorUnit val="400"/>
      </c:valAx>
      <c:spPr>
        <a:ln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84274266126151E-2"/>
          <c:y val="0.11702401739531511"/>
          <c:w val="0.85888871874639006"/>
          <c:h val="0.72251196149643027"/>
        </c:manualLayout>
      </c:layout>
      <c:lineChart>
        <c:grouping val="standard"/>
        <c:varyColors val="0"/>
        <c:ser>
          <c:idx val="0"/>
          <c:order val="0"/>
          <c:tx>
            <c:strRef>
              <c:f>[Presentation_Data.xlsx]Demographics!$B$3</c:f>
              <c:strCache>
                <c:ptCount val="1"/>
                <c:pt idx="0">
                  <c:v>0-24</c:v>
                </c:pt>
              </c:strCache>
            </c:strRef>
          </c:tx>
          <c:spPr>
            <a:ln w="76200">
              <a:solidFill>
                <a:srgbClr val="0D9966"/>
              </a:solidFill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[Presentation_Data.xlsx]Demographics!$B$17:$B$32</c:f>
              <c:numCache>
                <c:formatCode>General</c:formatCode>
                <c:ptCount val="16"/>
                <c:pt idx="0">
                  <c:v>36.903143820101</c:v>
                </c:pt>
                <c:pt idx="1">
                  <c:v>35.747291799655102</c:v>
                </c:pt>
                <c:pt idx="2">
                  <c:v>34.714248172711606</c:v>
                </c:pt>
                <c:pt idx="3">
                  <c:v>33.717581628695676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ser>
          <c:idx val="11"/>
          <c:order val="1"/>
          <c:tx>
            <c:v>0-24(forecast)</c:v>
          </c:tx>
          <c:spPr>
            <a:ln w="76200">
              <a:solidFill>
                <a:srgbClr val="0D9966"/>
              </a:solidFill>
              <a:prstDash val="dash"/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[Presentation_Data.xlsx]Demographics!$C$17:$C$32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33.717581628695676</c:v>
                </c:pt>
                <c:pt idx="4">
                  <c:v>33.902912621359221</c:v>
                </c:pt>
                <c:pt idx="5">
                  <c:v>32.48694399423735</c:v>
                </c:pt>
                <c:pt idx="6">
                  <c:v>31.627828436339072</c:v>
                </c:pt>
                <c:pt idx="7">
                  <c:v>31.132675787464205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[Presentation_Data.xlsx]Demographics!$C$3</c:f>
              <c:strCache>
                <c:ptCount val="1"/>
                <c:pt idx="0">
                  <c:v>25-54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[Presentation_Data.xlsx]Demographics!$D$17:$D$32</c:f>
              <c:numCache>
                <c:formatCode>General</c:formatCode>
                <c:ptCount val="16"/>
                <c:pt idx="0">
                  <c:v>41.983700756947997</c:v>
                </c:pt>
                <c:pt idx="1">
                  <c:v>41.736297030268958</c:v>
                </c:pt>
                <c:pt idx="2">
                  <c:v>39.845799575080285</c:v>
                </c:pt>
                <c:pt idx="3">
                  <c:v>38.946604064725349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ser>
          <c:idx val="9"/>
          <c:order val="3"/>
          <c:tx>
            <c:v>25-54(forecast)</c:v>
          </c:tx>
          <c:spPr>
            <a:ln w="76200"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[Presentation_Data.xlsx]Demographics!$E$17:$E$32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38.946604064725349</c:v>
                </c:pt>
                <c:pt idx="4">
                  <c:v>39.087378640776699</c:v>
                </c:pt>
                <c:pt idx="5">
                  <c:v>38.231586529803707</c:v>
                </c:pt>
                <c:pt idx="6">
                  <c:v>37.419790611279971</c:v>
                </c:pt>
                <c:pt idx="7">
                  <c:v>36.509704104358889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[Presentation_Data.xlsx]Demographics!$D$3</c:f>
              <c:strCache>
                <c:ptCount val="1"/>
                <c:pt idx="0">
                  <c:v>55-64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[Presentation_Data.xlsx]Demographics!$F$17:$F$32</c:f>
              <c:numCache>
                <c:formatCode>General</c:formatCode>
                <c:ptCount val="16"/>
                <c:pt idx="0">
                  <c:v>9.7463948284435595</c:v>
                </c:pt>
                <c:pt idx="1">
                  <c:v>9.7185567697862982</c:v>
                </c:pt>
                <c:pt idx="2">
                  <c:v>11.679056446620017</c:v>
                </c:pt>
                <c:pt idx="3">
                  <c:v>12.343116949558128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ser>
          <c:idx val="8"/>
          <c:order val="5"/>
          <c:tx>
            <c:v>55-64(forecast)</c:v>
          </c:tx>
          <c:spPr>
            <a:ln w="762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[Presentation_Data.xlsx]Demographics!$G$17:$G$32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12.343116949558128</c:v>
                </c:pt>
                <c:pt idx="4">
                  <c:v>12.252427184466018</c:v>
                </c:pt>
                <c:pt idx="5">
                  <c:v>12.533765532144786</c:v>
                </c:pt>
                <c:pt idx="6" formatCode="0.0">
                  <c:v>12.394461330631543</c:v>
                </c:pt>
                <c:pt idx="7">
                  <c:v>11.867642379891823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[Presentation_Data.xlsx]Demographics!$E$3</c:f>
              <c:strCache>
                <c:ptCount val="1"/>
                <c:pt idx="0">
                  <c:v>65+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[Presentation_Data.xlsx]Demographics!$H$17:$H$32</c:f>
              <c:numCache>
                <c:formatCode>#,##0.0</c:formatCode>
                <c:ptCount val="16"/>
                <c:pt idx="0">
                  <c:v>11.36676059450744</c:v>
                </c:pt>
                <c:pt idx="1">
                  <c:v>12.797854400289637</c:v>
                </c:pt>
                <c:pt idx="2">
                  <c:v>13.760895805588094</c:v>
                </c:pt>
                <c:pt idx="3">
                  <c:v>14.992697357020852</c:v>
                </c:pt>
                <c:pt idx="4" formatCode="General">
                  <c:v>#N/A</c:v>
                </c:pt>
                <c:pt idx="5" formatCode="General">
                  <c:v>#N/A</c:v>
                </c:pt>
                <c:pt idx="6" formatCode="General">
                  <c:v>#N/A</c:v>
                </c:pt>
                <c:pt idx="7" formatCode="General">
                  <c:v>#N/A</c:v>
                </c:pt>
                <c:pt idx="8" formatCode="General">
                  <c:v>#N/A</c:v>
                </c:pt>
                <c:pt idx="9" formatCode="General">
                  <c:v>#N/A</c:v>
                </c:pt>
                <c:pt idx="10" formatCode="General">
                  <c:v>#N/A</c:v>
                </c:pt>
                <c:pt idx="11" formatCode="General">
                  <c:v>#N/A</c:v>
                </c:pt>
                <c:pt idx="12" formatCode="General">
                  <c:v>#N/A</c:v>
                </c:pt>
                <c:pt idx="13" formatCode="General">
                  <c:v>#N/A</c:v>
                </c:pt>
                <c:pt idx="14" formatCode="General">
                  <c:v>#N/A</c:v>
                </c:pt>
                <c:pt idx="15" formatCode="General">
                  <c:v>#N/A</c:v>
                </c:pt>
              </c:numCache>
            </c:numRef>
          </c:val>
          <c:smooth val="0"/>
        </c:ser>
        <c:ser>
          <c:idx val="10"/>
          <c:order val="7"/>
          <c:tx>
            <c:v>65+(forecast)</c:v>
          </c:tx>
          <c:spPr>
            <a:ln w="7620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[Presentation_Data.xlsx]Demographics!$I$17:$I$32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14.992697357020852</c:v>
                </c:pt>
                <c:pt idx="4" formatCode="#,##0.0">
                  <c:v>14.757281553398057</c:v>
                </c:pt>
                <c:pt idx="5" formatCode="#,##0.0">
                  <c:v>16.747703943814155</c:v>
                </c:pt>
                <c:pt idx="6" formatCode="#,##0.0">
                  <c:v>18.557919621749409</c:v>
                </c:pt>
                <c:pt idx="7" formatCode="#,##0.0">
                  <c:v>20.489977728285076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ser>
          <c:idx val="4"/>
          <c:order val="8"/>
          <c:tx>
            <c:strRef>
              <c:f>[Presentation_Data.xlsx]Demographics!$H$3</c:f>
              <c:strCache>
                <c:ptCount val="1"/>
                <c:pt idx="0">
                  <c:v>0-24</c:v>
                </c:pt>
              </c:strCache>
            </c:strRef>
          </c:tx>
          <c:spPr>
            <a:ln w="76200">
              <a:solidFill>
                <a:srgbClr val="0D9966"/>
              </a:solidFill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[Presentation_Data.xlsx]Demographics!$J$17:$J$32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35.888406220258858</c:v>
                </c:pt>
                <c:pt idx="9">
                  <c:v>33.671494714990921</c:v>
                </c:pt>
                <c:pt idx="10">
                  <c:v>32.659551695666799</c:v>
                </c:pt>
                <c:pt idx="11">
                  <c:v>31.771459476618922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ser>
          <c:idx val="12"/>
          <c:order val="9"/>
          <c:tx>
            <c:v>0-24(forecast)N&amp;LM</c:v>
          </c:tx>
          <c:spPr>
            <a:ln w="76200">
              <a:solidFill>
                <a:srgbClr val="0D9966"/>
              </a:solidFill>
              <a:prstDash val="dash"/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[Presentation_Data.xlsx]Demographics!$K$17:$K$32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31.771459476618922</c:v>
                </c:pt>
                <c:pt idx="12">
                  <c:v>30.73244055752938</c:v>
                </c:pt>
                <c:pt idx="13">
                  <c:v>29.94090610636901</c:v>
                </c:pt>
                <c:pt idx="14">
                  <c:v>29.545166603319394</c:v>
                </c:pt>
                <c:pt idx="15">
                  <c:v>29.325980392156865</c:v>
                </c:pt>
              </c:numCache>
            </c:numRef>
          </c:val>
          <c:smooth val="0"/>
        </c:ser>
        <c:ser>
          <c:idx val="5"/>
          <c:order val="10"/>
          <c:tx>
            <c:strRef>
              <c:f>[Presentation_Data.xlsx]Demographics!$I$3</c:f>
              <c:strCache>
                <c:ptCount val="1"/>
                <c:pt idx="0">
                  <c:v>25-54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[Presentation_Data.xlsx]Demographics!$L$17:$L$32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 formatCode="0.0">
                  <c:v>41.346846073779211</c:v>
                </c:pt>
                <c:pt idx="9" formatCode="0.0">
                  <c:v>41.054875932809573</c:v>
                </c:pt>
                <c:pt idx="10" formatCode="0.0">
                  <c:v>39.73395309011957</c:v>
                </c:pt>
                <c:pt idx="11" formatCode="0.0">
                  <c:v>39.082510559623287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ser>
          <c:idx val="13"/>
          <c:order val="11"/>
          <c:tx>
            <c:v>25-54(forecast);N&amp;LM</c:v>
          </c:tx>
          <c:spPr>
            <a:ln w="76200"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[Presentation_Data.xlsx]Demographics!$M$17:$M$32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 formatCode="#,##0.0">
                  <c:v>39.082510559623287</c:v>
                </c:pt>
                <c:pt idx="12" formatCode="0.0">
                  <c:v>38.589778628040449</c:v>
                </c:pt>
                <c:pt idx="13" formatCode="0.0">
                  <c:v>38.043335521996056</c:v>
                </c:pt>
                <c:pt idx="14" formatCode="0.0">
                  <c:v>37.248194602812617</c:v>
                </c:pt>
                <c:pt idx="15" formatCode="0.0">
                  <c:v>36.507352941176471</c:v>
                </c:pt>
              </c:numCache>
            </c:numRef>
          </c:val>
          <c:smooth val="0"/>
        </c:ser>
        <c:ser>
          <c:idx val="6"/>
          <c:order val="12"/>
          <c:tx>
            <c:strRef>
              <c:f>[Presentation_Data.xlsx]Demographics!$J$3</c:f>
              <c:strCache>
                <c:ptCount val="1"/>
                <c:pt idx="0">
                  <c:v>55-64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[Presentation_Data.xlsx]Demographics!$N$17:$N$32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 formatCode="#,##0.0">
                  <c:v>8.5365474062413842</c:v>
                </c:pt>
                <c:pt idx="9" formatCode="#,##0.0">
                  <c:v>9.7065342783094231</c:v>
                </c:pt>
                <c:pt idx="10" formatCode="#,##0.0">
                  <c:v>11.419222653741476</c:v>
                </c:pt>
                <c:pt idx="11" formatCode="#,##0.0">
                  <c:v>12.191845648729759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ser>
          <c:idx val="14"/>
          <c:order val="13"/>
          <c:tx>
            <c:v>55-64(forecast);N&amp;LM</c:v>
          </c:tx>
          <c:spPr>
            <a:ln w="762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[Presentation_Data.xlsx]Demographics!$O$17:$O$32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 formatCode="#,##0.0">
                  <c:v>12.191845648729759</c:v>
                </c:pt>
                <c:pt idx="12" formatCode="#,##0.0">
                  <c:v>12.366766876195683</c:v>
                </c:pt>
                <c:pt idx="13" formatCode="#,##0.0">
                  <c:v>12.212738017071571</c:v>
                </c:pt>
                <c:pt idx="14" formatCode="#,##0.0">
                  <c:v>11.719244900544787</c:v>
                </c:pt>
                <c:pt idx="15" formatCode="#,##0.0">
                  <c:v>11.372549019607844</c:v>
                </c:pt>
              </c:numCache>
            </c:numRef>
          </c:val>
          <c:smooth val="0"/>
        </c:ser>
        <c:ser>
          <c:idx val="15"/>
          <c:order val="15"/>
          <c:tx>
            <c:v>65+(forecast);N&amp;LM</c:v>
          </c:tx>
          <c:spPr>
            <a:ln w="7620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[Presentation_Data.xlsx]Demographics!$Q$17:$Q$32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 formatCode="#,##0.0">
                  <c:v>16.954184315028044</c:v>
                </c:pt>
                <c:pt idx="12" formatCode="#,##0.0">
                  <c:v>18.311013938234495</c:v>
                </c:pt>
                <c:pt idx="13" formatCode="#,##0.0">
                  <c:v>19.803020354563358</c:v>
                </c:pt>
                <c:pt idx="14" formatCode="#,##0.0">
                  <c:v>21.487393893323201</c:v>
                </c:pt>
                <c:pt idx="15" formatCode="#,##0.0">
                  <c:v>22.794117647058812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30720"/>
        <c:axId val="168361344"/>
      </c:lineChart>
      <c:lineChart>
        <c:grouping val="standard"/>
        <c:varyColors val="0"/>
        <c:ser>
          <c:idx val="7"/>
          <c:order val="14"/>
          <c:tx>
            <c:strRef>
              <c:f>[Presentation_Data.xlsx]Demographics!$K$3</c:f>
              <c:strCache>
                <c:ptCount val="1"/>
                <c:pt idx="0">
                  <c:v>65+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[Presentation_Data.xlsx]Demographics!$A$17:$A$32</c:f>
              <c:numCache>
                <c:formatCode>General</c:formatCode>
                <c:ptCount val="16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  <c:pt idx="8">
                  <c:v>1996</c:v>
                </c:pt>
                <c:pt idx="9">
                  <c:v>2001</c:v>
                </c:pt>
                <c:pt idx="10">
                  <c:v>2006</c:v>
                </c:pt>
                <c:pt idx="11">
                  <c:v>2011</c:v>
                </c:pt>
                <c:pt idx="12">
                  <c:v>2016</c:v>
                </c:pt>
                <c:pt idx="13">
                  <c:v>2021</c:v>
                </c:pt>
                <c:pt idx="14">
                  <c:v>2026</c:v>
                </c:pt>
                <c:pt idx="15">
                  <c:v>2031</c:v>
                </c:pt>
              </c:numCache>
            </c:numRef>
          </c:cat>
          <c:val>
            <c:numRef>
              <c:f>[Presentation_Data.xlsx]Demographics!$P$17:$P$32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 formatCode="#,##0.0">
                  <c:v>14.228200299720541</c:v>
                </c:pt>
                <c:pt idx="9" formatCode="#,##0.0">
                  <c:v>15.567095073890087</c:v>
                </c:pt>
                <c:pt idx="10" formatCode="#,##0.0">
                  <c:v>16.187272560472152</c:v>
                </c:pt>
                <c:pt idx="11" formatCode="#,##0.0">
                  <c:v>16.954184315028044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49856"/>
        <c:axId val="168406016"/>
      </c:lineChart>
      <c:catAx>
        <c:axId val="1620307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68361344"/>
        <c:crosses val="autoZero"/>
        <c:auto val="1"/>
        <c:lblAlgn val="ctr"/>
        <c:lblOffset val="100"/>
        <c:tickLblSkip val="2"/>
        <c:noMultiLvlLbl val="0"/>
      </c:catAx>
      <c:valAx>
        <c:axId val="168361344"/>
        <c:scaling>
          <c:orientation val="minMax"/>
          <c:max val="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62030720"/>
        <c:crosses val="autoZero"/>
        <c:crossBetween val="between"/>
        <c:majorUnit val="10"/>
      </c:valAx>
      <c:valAx>
        <c:axId val="168406016"/>
        <c:scaling>
          <c:orientation val="minMax"/>
          <c:max val="50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77849856"/>
        <c:crosses val="max"/>
        <c:crossBetween val="between"/>
        <c:majorUnit val="10"/>
        <c:minorUnit val="1"/>
      </c:valAx>
      <c:catAx>
        <c:axId val="17784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4060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 w="12700">
      <a:solidFill>
        <a:schemeClr val="tx1"/>
      </a:solidFill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84274266126151E-2"/>
          <c:y val="0.11702401739531511"/>
          <c:w val="0.85888871874639006"/>
          <c:h val="0.73646608243007283"/>
        </c:manualLayout>
      </c:layout>
      <c:lineChart>
        <c:grouping val="standard"/>
        <c:varyColors val="0"/>
        <c:ser>
          <c:idx val="0"/>
          <c:order val="0"/>
          <c:tx>
            <c:strRef>
              <c:f>AsiaDemographics!$B$3</c:f>
              <c:strCache>
                <c:ptCount val="1"/>
                <c:pt idx="0">
                  <c:v>0-24</c:v>
                </c:pt>
              </c:strCache>
            </c:strRef>
          </c:tx>
          <c:spPr>
            <a:ln w="76200">
              <a:solidFill>
                <a:srgbClr val="0D9966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AsiaDemographics!$B$24:$B$41</c:f>
              <c:numCache>
                <c:formatCode>0.0</c:formatCode>
                <c:ptCount val="18"/>
                <c:pt idx="0">
                  <c:v>52.142705504809996</c:v>
                </c:pt>
                <c:pt idx="1">
                  <c:v>55.881967832814404</c:v>
                </c:pt>
                <c:pt idx="2">
                  <c:v>59.417728245937738</c:v>
                </c:pt>
                <c:pt idx="3">
                  <c:v>55.1591870624232</c:v>
                </c:pt>
                <c:pt idx="4">
                  <c:v>50.50566020468581</c:v>
                </c:pt>
                <c:pt idx="5">
                  <c:v>41.439479096664321</c:v>
                </c:pt>
                <c:pt idx="6">
                  <c:v>35.957021093206521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1"/>
          <c:order val="1"/>
          <c:tx>
            <c:v>0-24(forecast)</c:v>
          </c:tx>
          <c:spPr>
            <a:ln w="76200">
              <a:solidFill>
                <a:srgbClr val="0D9966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AsiaDemographics!$C$24:$C$41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35.957021093206521</c:v>
                </c:pt>
                <c:pt idx="7">
                  <c:v>29.394597797742318</c:v>
                </c:pt>
                <c:pt idx="8">
                  <c:v>27.915679323382271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AsiaDemographics!$C$3</c:f>
              <c:strCache>
                <c:ptCount val="1"/>
                <c:pt idx="0">
                  <c:v>25-54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AsiaDemographics!$D$24:$D$41</c:f>
              <c:numCache>
                <c:formatCode>0.0</c:formatCode>
                <c:ptCount val="18"/>
                <c:pt idx="0">
                  <c:v>36.489694986215646</c:v>
                </c:pt>
                <c:pt idx="1">
                  <c:v>34.094895053147425</c:v>
                </c:pt>
                <c:pt idx="2">
                  <c:v>30.947923631417062</c:v>
                </c:pt>
                <c:pt idx="3">
                  <c:v>33.80060762995344</c:v>
                </c:pt>
                <c:pt idx="4">
                  <c:v>37.314394039769908</c:v>
                </c:pt>
                <c:pt idx="5">
                  <c:v>45.018486907676305</c:v>
                </c:pt>
                <c:pt idx="6">
                  <c:v>45.701975516322655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9"/>
          <c:order val="3"/>
          <c:tx>
            <c:v>25-54(forecast)</c:v>
          </c:tx>
          <c:spPr>
            <a:ln w="76200"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AsiaDemographics!$E$24:$E$41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45.701975516322655</c:v>
                </c:pt>
                <c:pt idx="7">
                  <c:v>46.854434347633209</c:v>
                </c:pt>
                <c:pt idx="8">
                  <c:v>40.583378251419362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AsiaDemographics!$D$3</c:f>
              <c:strCache>
                <c:ptCount val="1"/>
                <c:pt idx="0">
                  <c:v>55-64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AsiaDemographics!$F$24:$F$41</c:f>
              <c:numCache>
                <c:formatCode>0.0</c:formatCode>
                <c:ptCount val="18"/>
                <c:pt idx="0">
                  <c:v>6.8888488070310121</c:v>
                </c:pt>
                <c:pt idx="1">
                  <c:v>6.0561849289895484</c:v>
                </c:pt>
                <c:pt idx="2">
                  <c:v>5.6852226189480426</c:v>
                </c:pt>
                <c:pt idx="3">
                  <c:v>5.9643907482177241</c:v>
                </c:pt>
                <c:pt idx="4">
                  <c:v>6.4035025825816803</c:v>
                </c:pt>
                <c:pt idx="5">
                  <c:v>6.6720836393574974</c:v>
                </c:pt>
                <c:pt idx="6">
                  <c:v>9.9909934132419362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8"/>
          <c:order val="5"/>
          <c:tx>
            <c:v>55-64(forecast)</c:v>
          </c:tx>
          <c:spPr>
            <a:ln w="4445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AsiaDemographics!$G$24:$G$41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9.9909934132419362</c:v>
                </c:pt>
                <c:pt idx="7">
                  <c:v>12.047715510925309</c:v>
                </c:pt>
                <c:pt idx="8">
                  <c:v>15.325012947247577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AsiaDemographics!$E$3</c:f>
              <c:strCache>
                <c:ptCount val="1"/>
                <c:pt idx="0">
                  <c:v>65+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AsiaDemographics!$H$24:$H$41</c:f>
              <c:numCache>
                <c:formatCode>0.0</c:formatCode>
                <c:ptCount val="18"/>
                <c:pt idx="0">
                  <c:v>4.4787507019433548</c:v>
                </c:pt>
                <c:pt idx="1">
                  <c:v>3.9669521850486262</c:v>
                </c:pt>
                <c:pt idx="2">
                  <c:v>3.9491255036971609</c:v>
                </c:pt>
                <c:pt idx="3">
                  <c:v>5.0758145594056288</c:v>
                </c:pt>
                <c:pt idx="4">
                  <c:v>5.7764431729626011</c:v>
                </c:pt>
                <c:pt idx="5">
                  <c:v>6.8699503563018851</c:v>
                </c:pt>
                <c:pt idx="6">
                  <c:v>8.3500099772288934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0"/>
          <c:order val="7"/>
          <c:tx>
            <c:v>65+(forecast)</c:v>
          </c:tx>
          <c:spPr>
            <a:ln w="7620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AsiaDemographics!$I$24:$I$41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8.3500099772288934</c:v>
                </c:pt>
                <c:pt idx="7">
                  <c:v>11.703252343699162</c:v>
                </c:pt>
                <c:pt idx="8">
                  <c:v>16.175929477950788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4"/>
          <c:order val="8"/>
          <c:tx>
            <c:strRef>
              <c:f>AsiaDemographics!$G$3</c:f>
              <c:strCache>
                <c:ptCount val="1"/>
                <c:pt idx="0">
                  <c:v>0-24</c:v>
                </c:pt>
              </c:strCache>
            </c:strRef>
          </c:tx>
          <c:spPr>
            <a:ln w="76200">
              <a:solidFill>
                <a:srgbClr val="0D9966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AsiaDemographics!$J$24:$J$41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56.853855696431502</c:v>
                </c:pt>
                <c:pt idx="10">
                  <c:v>58.210727955057408</c:v>
                </c:pt>
                <c:pt idx="11">
                  <c:v>59.524028115227892</c:v>
                </c:pt>
                <c:pt idx="12">
                  <c:v>58.951570540509103</c:v>
                </c:pt>
                <c:pt idx="13">
                  <c:v>56.748788081170623</c:v>
                </c:pt>
                <c:pt idx="14">
                  <c:v>53.65551040394211</c:v>
                </c:pt>
                <c:pt idx="15">
                  <c:v>49.16927312189457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2"/>
          <c:order val="9"/>
          <c:tx>
            <c:v>0-24(forecast)N&amp;LM</c:v>
          </c:tx>
          <c:spPr>
            <a:ln w="76200">
              <a:solidFill>
                <a:srgbClr val="0D9966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AsiaDemographics!$K$24:$K$41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49.16927312189457</c:v>
                </c:pt>
                <c:pt idx="16">
                  <c:v>44.247534368960025</c:v>
                </c:pt>
                <c:pt idx="17">
                  <c:v>39.866511060887909</c:v>
                </c:pt>
              </c:numCache>
            </c:numRef>
          </c:val>
          <c:smooth val="0"/>
        </c:ser>
        <c:ser>
          <c:idx val="5"/>
          <c:order val="10"/>
          <c:tx>
            <c:strRef>
              <c:f>AsiaDemographics!$H$3</c:f>
              <c:strCache>
                <c:ptCount val="1"/>
                <c:pt idx="0">
                  <c:v>25-54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AsiaDemographics!$L$24:$L$41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35.113185682048595</c:v>
                </c:pt>
                <c:pt idx="10">
                  <c:v>33.742292285321405</c:v>
                </c:pt>
                <c:pt idx="11">
                  <c:v>32.102187585928526</c:v>
                </c:pt>
                <c:pt idx="12">
                  <c:v>32.312132253437518</c:v>
                </c:pt>
                <c:pt idx="13">
                  <c:v>34.028160849229948</c:v>
                </c:pt>
                <c:pt idx="14">
                  <c:v>36.461312725243445</c:v>
                </c:pt>
                <c:pt idx="15">
                  <c:v>39.2494976595734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3"/>
          <c:order val="11"/>
          <c:tx>
            <c:v>25-54(forecast);N&amp;LM</c:v>
          </c:tx>
          <c:spPr>
            <a:ln w="76200"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AsiaDemographics!$M$24:$M$41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39.2494976595734</c:v>
                </c:pt>
                <c:pt idx="16">
                  <c:v>41.508362387396232</c:v>
                </c:pt>
                <c:pt idx="17">
                  <c:v>42.951272889648493</c:v>
                </c:pt>
              </c:numCache>
            </c:numRef>
          </c:val>
          <c:smooth val="0"/>
        </c:ser>
        <c:ser>
          <c:idx val="6"/>
          <c:order val="12"/>
          <c:tx>
            <c:strRef>
              <c:f>AsiaDemographics!$I$3</c:f>
              <c:strCache>
                <c:ptCount val="1"/>
                <c:pt idx="0">
                  <c:v>55-64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AsiaDemographics!$N$24:$N$41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4.8941513231886775</c:v>
                </c:pt>
                <c:pt idx="10">
                  <c:v>4.9917275749179062</c:v>
                </c:pt>
                <c:pt idx="11">
                  <c:v>5.0686613399305314</c:v>
                </c:pt>
                <c:pt idx="12">
                  <c:v>5.0988778667676158</c:v>
                </c:pt>
                <c:pt idx="13">
                  <c:v>5.3325692172789978</c:v>
                </c:pt>
                <c:pt idx="14">
                  <c:v>5.5196957538184952</c:v>
                </c:pt>
                <c:pt idx="15">
                  <c:v>6.5133475937363237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4"/>
          <c:order val="13"/>
          <c:tx>
            <c:v>55-64(forecast);N&amp;LM</c:v>
          </c:tx>
          <c:spPr>
            <a:ln w="762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AsiaDemographics!$O$24:$O$41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6.5133475937363237</c:v>
                </c:pt>
                <c:pt idx="16">
                  <c:v>7.9473805909445359</c:v>
                </c:pt>
                <c:pt idx="17">
                  <c:v>9.0308457427515414</c:v>
                </c:pt>
              </c:numCache>
            </c:numRef>
          </c:val>
          <c:smooth val="0"/>
        </c:ser>
        <c:ser>
          <c:idx val="15"/>
          <c:order val="15"/>
          <c:tx>
            <c:v>65+(forecast);N&amp;LM</c:v>
          </c:tx>
          <c:spPr>
            <a:ln w="7620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AsiaDemographics!$Q$24:$Q$41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5.067881624795703</c:v>
                </c:pt>
                <c:pt idx="16">
                  <c:v>6.2967226526992022</c:v>
                </c:pt>
                <c:pt idx="17">
                  <c:v>8.1513703067120531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99552"/>
        <c:axId val="71807360"/>
      </c:lineChart>
      <c:lineChart>
        <c:grouping val="standard"/>
        <c:varyColors val="0"/>
        <c:ser>
          <c:idx val="7"/>
          <c:order val="14"/>
          <c:tx>
            <c:strRef>
              <c:f>AsiaDemographics!$J$3</c:f>
              <c:strCache>
                <c:ptCount val="1"/>
                <c:pt idx="0">
                  <c:v>65+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AsiaDemographics!$P$24:$P$41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3.1388072983312156</c:v>
                </c:pt>
                <c:pt idx="10">
                  <c:v>3.0552521847032921</c:v>
                </c:pt>
                <c:pt idx="11">
                  <c:v>3.30512295891306</c:v>
                </c:pt>
                <c:pt idx="12">
                  <c:v>3.6374193392857705</c:v>
                </c:pt>
                <c:pt idx="13">
                  <c:v>3.8904818523204199</c:v>
                </c:pt>
                <c:pt idx="14">
                  <c:v>4.3634811169959562</c:v>
                </c:pt>
                <c:pt idx="15">
                  <c:v>5.067881624795703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28064"/>
        <c:axId val="71809280"/>
      </c:lineChart>
      <c:catAx>
        <c:axId val="717995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71807360"/>
        <c:crosses val="autoZero"/>
        <c:auto val="1"/>
        <c:lblAlgn val="ctr"/>
        <c:lblOffset val="100"/>
        <c:tickLblSkip val="2"/>
        <c:noMultiLvlLbl val="0"/>
      </c:catAx>
      <c:valAx>
        <c:axId val="71807360"/>
        <c:scaling>
          <c:orientation val="minMax"/>
          <c:max val="7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71799552"/>
        <c:crosses val="autoZero"/>
        <c:crossBetween val="between"/>
        <c:majorUnit val="15"/>
      </c:valAx>
      <c:valAx>
        <c:axId val="71809280"/>
        <c:scaling>
          <c:orientation val="minMax"/>
          <c:max val="75"/>
          <c:min val="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71928064"/>
        <c:crosses val="max"/>
        <c:crossBetween val="between"/>
        <c:majorUnit val="15"/>
        <c:minorUnit val="1"/>
      </c:valAx>
      <c:catAx>
        <c:axId val="7192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8092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 w="12700">
      <a:solidFill>
        <a:schemeClr val="tx1"/>
      </a:solidFill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84274266126151E-2"/>
          <c:y val="0.11702401739531511"/>
          <c:w val="0.85888871874639006"/>
          <c:h val="0.73646608243007283"/>
        </c:manualLayout>
      </c:layout>
      <c:lineChart>
        <c:grouping val="standard"/>
        <c:varyColors val="0"/>
        <c:ser>
          <c:idx val="0"/>
          <c:order val="0"/>
          <c:tx>
            <c:strRef>
              <c:f>AsiaDemographics!$B$3</c:f>
              <c:strCache>
                <c:ptCount val="1"/>
                <c:pt idx="0">
                  <c:v>0-24</c:v>
                </c:pt>
              </c:strCache>
            </c:strRef>
          </c:tx>
          <c:spPr>
            <a:ln w="76200">
              <a:solidFill>
                <a:srgbClr val="0D9966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AsiaDemographics!$B$24:$B$41</c:f>
              <c:numCache>
                <c:formatCode>0.0</c:formatCode>
                <c:ptCount val="18"/>
                <c:pt idx="0">
                  <c:v>52.142705504809996</c:v>
                </c:pt>
                <c:pt idx="1">
                  <c:v>55.881967832814404</c:v>
                </c:pt>
                <c:pt idx="2">
                  <c:v>59.417728245937738</c:v>
                </c:pt>
                <c:pt idx="3">
                  <c:v>55.1591870624232</c:v>
                </c:pt>
                <c:pt idx="4">
                  <c:v>50.50566020468581</c:v>
                </c:pt>
                <c:pt idx="5">
                  <c:v>41.439479096664321</c:v>
                </c:pt>
                <c:pt idx="6">
                  <c:v>35.957021093206521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1"/>
          <c:order val="1"/>
          <c:tx>
            <c:v>0-24(forecast)</c:v>
          </c:tx>
          <c:spPr>
            <a:ln w="76200">
              <a:solidFill>
                <a:srgbClr val="0D9966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AsiaDemographics!$C$24:$C$41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35.957021093206521</c:v>
                </c:pt>
                <c:pt idx="7">
                  <c:v>29.394597797742318</c:v>
                </c:pt>
                <c:pt idx="8">
                  <c:v>27.915679323382271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AsiaDemographics!$C$3</c:f>
              <c:strCache>
                <c:ptCount val="1"/>
                <c:pt idx="0">
                  <c:v>25-54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AsiaDemographics!$D$24:$D$41</c:f>
              <c:numCache>
                <c:formatCode>0.0</c:formatCode>
                <c:ptCount val="18"/>
                <c:pt idx="0">
                  <c:v>36.489694986215646</c:v>
                </c:pt>
                <c:pt idx="1">
                  <c:v>34.094895053147425</c:v>
                </c:pt>
                <c:pt idx="2">
                  <c:v>30.947923631417062</c:v>
                </c:pt>
                <c:pt idx="3">
                  <c:v>33.80060762995344</c:v>
                </c:pt>
                <c:pt idx="4">
                  <c:v>37.314394039769908</c:v>
                </c:pt>
                <c:pt idx="5">
                  <c:v>45.018486907676305</c:v>
                </c:pt>
                <c:pt idx="6">
                  <c:v>45.701975516322655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9"/>
          <c:order val="3"/>
          <c:tx>
            <c:v>25-54(forecast)</c:v>
          </c:tx>
          <c:spPr>
            <a:ln w="76200"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AsiaDemographics!$E$24:$E$41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45.701975516322655</c:v>
                </c:pt>
                <c:pt idx="7">
                  <c:v>46.854434347633209</c:v>
                </c:pt>
                <c:pt idx="8">
                  <c:v>40.583378251419362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AsiaDemographics!$D$3</c:f>
              <c:strCache>
                <c:ptCount val="1"/>
                <c:pt idx="0">
                  <c:v>55-64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AsiaDemographics!$F$24:$F$41</c:f>
              <c:numCache>
                <c:formatCode>0.0</c:formatCode>
                <c:ptCount val="18"/>
                <c:pt idx="0">
                  <c:v>6.8888488070310121</c:v>
                </c:pt>
                <c:pt idx="1">
                  <c:v>6.0561849289895484</c:v>
                </c:pt>
                <c:pt idx="2">
                  <c:v>5.6852226189480426</c:v>
                </c:pt>
                <c:pt idx="3">
                  <c:v>5.9643907482177241</c:v>
                </c:pt>
                <c:pt idx="4">
                  <c:v>6.4035025825816803</c:v>
                </c:pt>
                <c:pt idx="5">
                  <c:v>6.6720836393574974</c:v>
                </c:pt>
                <c:pt idx="6">
                  <c:v>9.9909934132419362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8"/>
          <c:order val="5"/>
          <c:tx>
            <c:v>55-64(forecast)</c:v>
          </c:tx>
          <c:spPr>
            <a:ln w="4445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AsiaDemographics!$G$24:$G$41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9.9909934132419362</c:v>
                </c:pt>
                <c:pt idx="7">
                  <c:v>12.047715510925309</c:v>
                </c:pt>
                <c:pt idx="8">
                  <c:v>15.325012947247577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AsiaDemographics!$E$3</c:f>
              <c:strCache>
                <c:ptCount val="1"/>
                <c:pt idx="0">
                  <c:v>65+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AsiaDemographics!$H$24:$H$41</c:f>
              <c:numCache>
                <c:formatCode>0.0</c:formatCode>
                <c:ptCount val="18"/>
                <c:pt idx="0">
                  <c:v>4.4787507019433548</c:v>
                </c:pt>
                <c:pt idx="1">
                  <c:v>3.9669521850486262</c:v>
                </c:pt>
                <c:pt idx="2">
                  <c:v>3.9491255036971609</c:v>
                </c:pt>
                <c:pt idx="3">
                  <c:v>5.0758145594056288</c:v>
                </c:pt>
                <c:pt idx="4">
                  <c:v>5.7764431729626011</c:v>
                </c:pt>
                <c:pt idx="5">
                  <c:v>6.8699503563018851</c:v>
                </c:pt>
                <c:pt idx="6">
                  <c:v>8.3500099772288934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0"/>
          <c:order val="7"/>
          <c:tx>
            <c:v>65+(forecast)</c:v>
          </c:tx>
          <c:spPr>
            <a:ln w="7620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AsiaDemographics!$I$24:$I$41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8.3500099772288934</c:v>
                </c:pt>
                <c:pt idx="7">
                  <c:v>11.703252343699162</c:v>
                </c:pt>
                <c:pt idx="8">
                  <c:v>16.175929477950788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4"/>
          <c:order val="8"/>
          <c:tx>
            <c:strRef>
              <c:f>AsiaDemographics!$G$3</c:f>
              <c:strCache>
                <c:ptCount val="1"/>
                <c:pt idx="0">
                  <c:v>0-24</c:v>
                </c:pt>
              </c:strCache>
            </c:strRef>
          </c:tx>
          <c:spPr>
            <a:ln w="76200">
              <a:solidFill>
                <a:srgbClr val="0D9966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AsiaDemographics!$J$24:$J$41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56.853855696431502</c:v>
                </c:pt>
                <c:pt idx="10">
                  <c:v>58.210727955057408</c:v>
                </c:pt>
                <c:pt idx="11">
                  <c:v>59.524028115227892</c:v>
                </c:pt>
                <c:pt idx="12">
                  <c:v>58.951570540509103</c:v>
                </c:pt>
                <c:pt idx="13">
                  <c:v>56.748788081170623</c:v>
                </c:pt>
                <c:pt idx="14">
                  <c:v>53.65551040394211</c:v>
                </c:pt>
                <c:pt idx="15">
                  <c:v>49.16927312189457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2"/>
          <c:order val="9"/>
          <c:tx>
            <c:v>0-24(forecast)N&amp;LM</c:v>
          </c:tx>
          <c:spPr>
            <a:ln w="76200">
              <a:solidFill>
                <a:srgbClr val="0D9966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AsiaDemographics!$K$24:$K$41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49.16927312189457</c:v>
                </c:pt>
                <c:pt idx="16">
                  <c:v>44.247534368960025</c:v>
                </c:pt>
                <c:pt idx="17">
                  <c:v>39.866511060887909</c:v>
                </c:pt>
              </c:numCache>
            </c:numRef>
          </c:val>
          <c:smooth val="0"/>
        </c:ser>
        <c:ser>
          <c:idx val="5"/>
          <c:order val="10"/>
          <c:tx>
            <c:strRef>
              <c:f>AsiaDemographics!$H$3</c:f>
              <c:strCache>
                <c:ptCount val="1"/>
                <c:pt idx="0">
                  <c:v>25-54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AsiaDemographics!$L$24:$L$41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35.113185682048595</c:v>
                </c:pt>
                <c:pt idx="10">
                  <c:v>33.742292285321405</c:v>
                </c:pt>
                <c:pt idx="11">
                  <c:v>32.102187585928526</c:v>
                </c:pt>
                <c:pt idx="12">
                  <c:v>32.312132253437518</c:v>
                </c:pt>
                <c:pt idx="13">
                  <c:v>34.028160849229948</c:v>
                </c:pt>
                <c:pt idx="14">
                  <c:v>36.461312725243445</c:v>
                </c:pt>
                <c:pt idx="15">
                  <c:v>39.2494976595734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3"/>
          <c:order val="11"/>
          <c:tx>
            <c:v>25-54(forecast);N&amp;LM</c:v>
          </c:tx>
          <c:spPr>
            <a:ln w="76200"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AsiaDemographics!$M$24:$M$41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39.2494976595734</c:v>
                </c:pt>
                <c:pt idx="16">
                  <c:v>41.508362387396232</c:v>
                </c:pt>
                <c:pt idx="17">
                  <c:v>42.951272889648493</c:v>
                </c:pt>
              </c:numCache>
            </c:numRef>
          </c:val>
          <c:smooth val="0"/>
        </c:ser>
        <c:ser>
          <c:idx val="6"/>
          <c:order val="12"/>
          <c:tx>
            <c:strRef>
              <c:f>AsiaDemographics!$I$3</c:f>
              <c:strCache>
                <c:ptCount val="1"/>
                <c:pt idx="0">
                  <c:v>55-64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AsiaDemographics!$N$24:$N$41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4.8941513231886775</c:v>
                </c:pt>
                <c:pt idx="10">
                  <c:v>4.9917275749179062</c:v>
                </c:pt>
                <c:pt idx="11">
                  <c:v>5.0686613399305314</c:v>
                </c:pt>
                <c:pt idx="12">
                  <c:v>5.0988778667676158</c:v>
                </c:pt>
                <c:pt idx="13">
                  <c:v>5.3325692172789978</c:v>
                </c:pt>
                <c:pt idx="14">
                  <c:v>5.5196957538184952</c:v>
                </c:pt>
                <c:pt idx="15">
                  <c:v>6.5133475937363237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ser>
          <c:idx val="14"/>
          <c:order val="13"/>
          <c:tx>
            <c:v>55-64(forecast);N&amp;LM</c:v>
          </c:tx>
          <c:spPr>
            <a:ln w="762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AsiaDemographics!$O$24:$O$41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6.5133475937363237</c:v>
                </c:pt>
                <c:pt idx="16">
                  <c:v>7.9473805909445359</c:v>
                </c:pt>
                <c:pt idx="17">
                  <c:v>9.0308457427515414</c:v>
                </c:pt>
              </c:numCache>
            </c:numRef>
          </c:val>
          <c:smooth val="0"/>
        </c:ser>
        <c:ser>
          <c:idx val="15"/>
          <c:order val="15"/>
          <c:tx>
            <c:v>65+(forecast);N&amp;LM</c:v>
          </c:tx>
          <c:spPr>
            <a:ln w="7620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AsiaDemographics!$Q$24:$Q$41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5.067881624795703</c:v>
                </c:pt>
                <c:pt idx="16">
                  <c:v>6.2967226526992022</c:v>
                </c:pt>
                <c:pt idx="17">
                  <c:v>8.1513703067120531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964928"/>
        <c:axId val="74114176"/>
      </c:lineChart>
      <c:lineChart>
        <c:grouping val="standard"/>
        <c:varyColors val="0"/>
        <c:ser>
          <c:idx val="7"/>
          <c:order val="14"/>
          <c:tx>
            <c:strRef>
              <c:f>AsiaDemographics!$J$3</c:f>
              <c:strCache>
                <c:ptCount val="1"/>
                <c:pt idx="0">
                  <c:v>65+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AsiaDemographics!$A$24:$A$41</c:f>
              <c:numCache>
                <c:formatCode>General</c:formatCode>
                <c:ptCount val="1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  <c:pt idx="16">
                  <c:v>2020</c:v>
                </c:pt>
                <c:pt idx="17">
                  <c:v>2030</c:v>
                </c:pt>
              </c:numCache>
            </c:numRef>
          </c:cat>
          <c:val>
            <c:numRef>
              <c:f>AsiaDemographics!$P$24:$P$41</c:f>
              <c:numCache>
                <c:formatCode>0.0</c:formatCode>
                <c:ptCount val="1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3.1388072983312156</c:v>
                </c:pt>
                <c:pt idx="10">
                  <c:v>3.0552521847032921</c:v>
                </c:pt>
                <c:pt idx="11">
                  <c:v>3.30512295891306</c:v>
                </c:pt>
                <c:pt idx="12">
                  <c:v>3.6374193392857705</c:v>
                </c:pt>
                <c:pt idx="13">
                  <c:v>3.8904818523204199</c:v>
                </c:pt>
                <c:pt idx="14">
                  <c:v>4.3634811169959562</c:v>
                </c:pt>
                <c:pt idx="15">
                  <c:v>5.067881624795703</c:v>
                </c:pt>
                <c:pt idx="16">
                  <c:v>#N/A</c:v>
                </c:pt>
                <c:pt idx="17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06336"/>
        <c:axId val="84604032"/>
      </c:lineChart>
      <c:catAx>
        <c:axId val="739649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74114176"/>
        <c:crosses val="autoZero"/>
        <c:auto val="1"/>
        <c:lblAlgn val="ctr"/>
        <c:lblOffset val="100"/>
        <c:tickLblSkip val="2"/>
        <c:noMultiLvlLbl val="0"/>
      </c:catAx>
      <c:valAx>
        <c:axId val="74114176"/>
        <c:scaling>
          <c:orientation val="minMax"/>
          <c:max val="7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73964928"/>
        <c:crosses val="autoZero"/>
        <c:crossBetween val="between"/>
        <c:majorUnit val="15"/>
      </c:valAx>
      <c:valAx>
        <c:axId val="84604032"/>
        <c:scaling>
          <c:orientation val="minMax"/>
          <c:max val="75"/>
          <c:min val="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4606336"/>
        <c:crosses val="max"/>
        <c:crossBetween val="between"/>
        <c:majorUnit val="15"/>
        <c:minorUnit val="1"/>
      </c:valAx>
      <c:catAx>
        <c:axId val="8460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604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 w="12700">
      <a:solidFill>
        <a:schemeClr val="tx1"/>
      </a:solidFill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</a:defRPr>
            </a:pPr>
            <a:r>
              <a:rPr lang="en-AU" sz="2000">
                <a:solidFill>
                  <a:srgbClr val="002060"/>
                </a:solidFill>
              </a:rPr>
              <a:t>Hunter businesses exporting (%)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9646243926692413E-2"/>
          <c:y val="0.10468952352742741"/>
          <c:w val="0.80162242699106034"/>
          <c:h val="0.71209504768016851"/>
        </c:manualLayout>
      </c:layout>
      <c:lineChart>
        <c:grouping val="standard"/>
        <c:varyColors val="0"/>
        <c:ser>
          <c:idx val="0"/>
          <c:order val="0"/>
          <c:tx>
            <c:strRef>
              <c:f>OmnibusData!$H$3</c:f>
              <c:strCache>
                <c:ptCount val="1"/>
                <c:pt idx="0">
                  <c:v>Rest of Oz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OmnibusData!$A$4:$A$48</c:f>
              <c:numCache>
                <c:formatCode>mmm\-yy</c:formatCode>
                <c:ptCount val="45"/>
                <c:pt idx="0">
                  <c:v>38047</c:v>
                </c:pt>
                <c:pt idx="1">
                  <c:v>38139</c:v>
                </c:pt>
                <c:pt idx="2">
                  <c:v>38231</c:v>
                </c:pt>
                <c:pt idx="3">
                  <c:v>38322</c:v>
                </c:pt>
                <c:pt idx="4">
                  <c:v>38412</c:v>
                </c:pt>
                <c:pt idx="5">
                  <c:v>38504</c:v>
                </c:pt>
                <c:pt idx="6">
                  <c:v>38596</c:v>
                </c:pt>
                <c:pt idx="7">
                  <c:v>38687</c:v>
                </c:pt>
                <c:pt idx="8">
                  <c:v>38777</c:v>
                </c:pt>
                <c:pt idx="9">
                  <c:v>38869</c:v>
                </c:pt>
                <c:pt idx="10">
                  <c:v>38961</c:v>
                </c:pt>
                <c:pt idx="11">
                  <c:v>39052</c:v>
                </c:pt>
                <c:pt idx="12">
                  <c:v>39142</c:v>
                </c:pt>
                <c:pt idx="13">
                  <c:v>39234</c:v>
                </c:pt>
                <c:pt idx="14">
                  <c:v>39326</c:v>
                </c:pt>
                <c:pt idx="15">
                  <c:v>39417</c:v>
                </c:pt>
                <c:pt idx="16">
                  <c:v>39508</c:v>
                </c:pt>
                <c:pt idx="17">
                  <c:v>39600</c:v>
                </c:pt>
                <c:pt idx="18">
                  <c:v>39692</c:v>
                </c:pt>
                <c:pt idx="19">
                  <c:v>39783</c:v>
                </c:pt>
                <c:pt idx="20">
                  <c:v>39873</c:v>
                </c:pt>
                <c:pt idx="21">
                  <c:v>39965</c:v>
                </c:pt>
                <c:pt idx="22">
                  <c:v>40057</c:v>
                </c:pt>
                <c:pt idx="23">
                  <c:v>40148</c:v>
                </c:pt>
                <c:pt idx="24">
                  <c:v>40238</c:v>
                </c:pt>
                <c:pt idx="25">
                  <c:v>40330</c:v>
                </c:pt>
                <c:pt idx="26">
                  <c:v>40422</c:v>
                </c:pt>
                <c:pt idx="27">
                  <c:v>40513</c:v>
                </c:pt>
                <c:pt idx="28">
                  <c:v>40603</c:v>
                </c:pt>
                <c:pt idx="29">
                  <c:v>40695</c:v>
                </c:pt>
                <c:pt idx="30">
                  <c:v>40787</c:v>
                </c:pt>
                <c:pt idx="31">
                  <c:v>40878</c:v>
                </c:pt>
                <c:pt idx="32">
                  <c:v>40969</c:v>
                </c:pt>
                <c:pt idx="33">
                  <c:v>41061</c:v>
                </c:pt>
                <c:pt idx="34">
                  <c:v>41153</c:v>
                </c:pt>
                <c:pt idx="35">
                  <c:v>41244</c:v>
                </c:pt>
                <c:pt idx="36">
                  <c:v>41334</c:v>
                </c:pt>
                <c:pt idx="37">
                  <c:v>41426</c:v>
                </c:pt>
                <c:pt idx="38">
                  <c:v>41518</c:v>
                </c:pt>
                <c:pt idx="39">
                  <c:v>41609</c:v>
                </c:pt>
                <c:pt idx="40">
                  <c:v>41699</c:v>
                </c:pt>
                <c:pt idx="41">
                  <c:v>41791</c:v>
                </c:pt>
                <c:pt idx="42">
                  <c:v>41883</c:v>
                </c:pt>
                <c:pt idx="43">
                  <c:v>41974</c:v>
                </c:pt>
                <c:pt idx="44">
                  <c:v>42064</c:v>
                </c:pt>
              </c:numCache>
            </c:numRef>
          </c:cat>
          <c:val>
            <c:numRef>
              <c:f>OmnibusData!$H$4:$H$48</c:f>
              <c:numCache>
                <c:formatCode>0.000</c:formatCode>
                <c:ptCount val="45"/>
                <c:pt idx="0">
                  <c:v>0.47419354838709676</c:v>
                </c:pt>
                <c:pt idx="1">
                  <c:v>0.5194029850746269</c:v>
                </c:pt>
                <c:pt idx="2">
                  <c:v>0.52580645161290318</c:v>
                </c:pt>
                <c:pt idx="3">
                  <c:v>0.49271137026239065</c:v>
                </c:pt>
                <c:pt idx="4">
                  <c:v>0.50636942675159236</c:v>
                </c:pt>
                <c:pt idx="5">
                  <c:v>0.4854368932038835</c:v>
                </c:pt>
                <c:pt idx="6">
                  <c:v>0.52131147540983602</c:v>
                </c:pt>
                <c:pt idx="7">
                  <c:v>0.55666666666666664</c:v>
                </c:pt>
                <c:pt idx="8">
                  <c:v>0.47840531561461797</c:v>
                </c:pt>
                <c:pt idx="9">
                  <c:v>0.45846153846153848</c:v>
                </c:pt>
                <c:pt idx="10">
                  <c:v>0.45394736842105265</c:v>
                </c:pt>
                <c:pt idx="11">
                  <c:v>0.4952681388012618</c:v>
                </c:pt>
                <c:pt idx="12">
                  <c:v>0.46557377049180326</c:v>
                </c:pt>
                <c:pt idx="13">
                  <c:v>0.43653250773993807</c:v>
                </c:pt>
                <c:pt idx="14">
                  <c:v>0.44295302013422821</c:v>
                </c:pt>
                <c:pt idx="15">
                  <c:v>0.50485436893203883</c:v>
                </c:pt>
                <c:pt idx="16">
                  <c:v>0.46254071661237783</c:v>
                </c:pt>
                <c:pt idx="17">
                  <c:v>0.40764331210191085</c:v>
                </c:pt>
                <c:pt idx="18">
                  <c:v>0.50501672240802675</c:v>
                </c:pt>
                <c:pt idx="19">
                  <c:v>0.47266881028938906</c:v>
                </c:pt>
                <c:pt idx="20">
                  <c:v>0.43143812709030099</c:v>
                </c:pt>
                <c:pt idx="21">
                  <c:v>0.50340136054421769</c:v>
                </c:pt>
                <c:pt idx="22">
                  <c:v>0.48837209302325579</c:v>
                </c:pt>
                <c:pt idx="23">
                  <c:v>0.50165016501650161</c:v>
                </c:pt>
                <c:pt idx="24">
                  <c:v>0.49834983498349833</c:v>
                </c:pt>
                <c:pt idx="25">
                  <c:v>0.5</c:v>
                </c:pt>
                <c:pt idx="26">
                  <c:v>0.4838709677419355</c:v>
                </c:pt>
                <c:pt idx="27">
                  <c:v>0.54125412541254125</c:v>
                </c:pt>
                <c:pt idx="28">
                  <c:v>0.47634069400630913</c:v>
                </c:pt>
                <c:pt idx="29">
                  <c:v>0.48264984227129337</c:v>
                </c:pt>
                <c:pt idx="30">
                  <c:v>0.56310679611650483</c:v>
                </c:pt>
                <c:pt idx="31">
                  <c:v>0.52459016393442626</c:v>
                </c:pt>
                <c:pt idx="32">
                  <c:v>0.49324324324324326</c:v>
                </c:pt>
                <c:pt idx="33">
                  <c:v>0.44932432432432434</c:v>
                </c:pt>
                <c:pt idx="34">
                  <c:v>0.52317880794701987</c:v>
                </c:pt>
                <c:pt idx="35">
                  <c:v>0.51194539249146753</c:v>
                </c:pt>
                <c:pt idx="36">
                  <c:v>0.46127946127946129</c:v>
                </c:pt>
                <c:pt idx="37">
                  <c:v>0.52430555555555558</c:v>
                </c:pt>
                <c:pt idx="38">
                  <c:v>0.46153846153846156</c:v>
                </c:pt>
                <c:pt idx="39">
                  <c:v>0.43333333333333335</c:v>
                </c:pt>
                <c:pt idx="40">
                  <c:v>0.49319727891156462</c:v>
                </c:pt>
                <c:pt idx="41">
                  <c:v>0.44406779661016949</c:v>
                </c:pt>
                <c:pt idx="42">
                  <c:v>0.46308724832214765</c:v>
                </c:pt>
                <c:pt idx="43">
                  <c:v>0.48639455782312924</c:v>
                </c:pt>
                <c:pt idx="44">
                  <c:v>0.50505050505050508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155200"/>
        <c:axId val="167156736"/>
      </c:lineChart>
      <c:lineChart>
        <c:grouping val="standard"/>
        <c:varyColors val="0"/>
        <c:ser>
          <c:idx val="1"/>
          <c:order val="1"/>
          <c:tx>
            <c:strRef>
              <c:f>OmnibusData!$I$2:$I$3</c:f>
              <c:strCache>
                <c:ptCount val="1"/>
                <c:pt idx="0">
                  <c:v>% of firms exporting to: ROW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OmnibusData!$A$4:$A$48</c:f>
              <c:numCache>
                <c:formatCode>mmm\-yy</c:formatCode>
                <c:ptCount val="45"/>
                <c:pt idx="0">
                  <c:v>38047</c:v>
                </c:pt>
                <c:pt idx="1">
                  <c:v>38139</c:v>
                </c:pt>
                <c:pt idx="2">
                  <c:v>38231</c:v>
                </c:pt>
                <c:pt idx="3">
                  <c:v>38322</c:v>
                </c:pt>
                <c:pt idx="4">
                  <c:v>38412</c:v>
                </c:pt>
                <c:pt idx="5">
                  <c:v>38504</c:v>
                </c:pt>
                <c:pt idx="6">
                  <c:v>38596</c:v>
                </c:pt>
                <c:pt idx="7">
                  <c:v>38687</c:v>
                </c:pt>
                <c:pt idx="8">
                  <c:v>38777</c:v>
                </c:pt>
                <c:pt idx="9">
                  <c:v>38869</c:v>
                </c:pt>
                <c:pt idx="10">
                  <c:v>38961</c:v>
                </c:pt>
                <c:pt idx="11">
                  <c:v>39052</c:v>
                </c:pt>
                <c:pt idx="12">
                  <c:v>39142</c:v>
                </c:pt>
                <c:pt idx="13">
                  <c:v>39234</c:v>
                </c:pt>
                <c:pt idx="14">
                  <c:v>39326</c:v>
                </c:pt>
                <c:pt idx="15">
                  <c:v>39417</c:v>
                </c:pt>
                <c:pt idx="16">
                  <c:v>39508</c:v>
                </c:pt>
                <c:pt idx="17">
                  <c:v>39600</c:v>
                </c:pt>
                <c:pt idx="18">
                  <c:v>39692</c:v>
                </c:pt>
                <c:pt idx="19">
                  <c:v>39783</c:v>
                </c:pt>
                <c:pt idx="20">
                  <c:v>39873</c:v>
                </c:pt>
                <c:pt idx="21">
                  <c:v>39965</c:v>
                </c:pt>
                <c:pt idx="22">
                  <c:v>40057</c:v>
                </c:pt>
                <c:pt idx="23">
                  <c:v>40148</c:v>
                </c:pt>
                <c:pt idx="24">
                  <c:v>40238</c:v>
                </c:pt>
                <c:pt idx="25">
                  <c:v>40330</c:v>
                </c:pt>
                <c:pt idx="26">
                  <c:v>40422</c:v>
                </c:pt>
                <c:pt idx="27">
                  <c:v>40513</c:v>
                </c:pt>
                <c:pt idx="28">
                  <c:v>40603</c:v>
                </c:pt>
                <c:pt idx="29">
                  <c:v>40695</c:v>
                </c:pt>
                <c:pt idx="30">
                  <c:v>40787</c:v>
                </c:pt>
                <c:pt idx="31">
                  <c:v>40878</c:v>
                </c:pt>
                <c:pt idx="32">
                  <c:v>40969</c:v>
                </c:pt>
                <c:pt idx="33">
                  <c:v>41061</c:v>
                </c:pt>
                <c:pt idx="34">
                  <c:v>41153</c:v>
                </c:pt>
                <c:pt idx="35">
                  <c:v>41244</c:v>
                </c:pt>
                <c:pt idx="36">
                  <c:v>41334</c:v>
                </c:pt>
                <c:pt idx="37">
                  <c:v>41426</c:v>
                </c:pt>
                <c:pt idx="38">
                  <c:v>41518</c:v>
                </c:pt>
                <c:pt idx="39">
                  <c:v>41609</c:v>
                </c:pt>
                <c:pt idx="40">
                  <c:v>41699</c:v>
                </c:pt>
                <c:pt idx="41">
                  <c:v>41791</c:v>
                </c:pt>
                <c:pt idx="42">
                  <c:v>41883</c:v>
                </c:pt>
                <c:pt idx="43">
                  <c:v>41974</c:v>
                </c:pt>
                <c:pt idx="44">
                  <c:v>42064</c:v>
                </c:pt>
              </c:numCache>
            </c:numRef>
          </c:cat>
          <c:val>
            <c:numRef>
              <c:f>OmnibusData!$I$4:$I$48</c:f>
              <c:numCache>
                <c:formatCode>0.000</c:formatCode>
                <c:ptCount val="45"/>
                <c:pt idx="0">
                  <c:v>0.13870967741935483</c:v>
                </c:pt>
                <c:pt idx="1">
                  <c:v>0.12835820895522387</c:v>
                </c:pt>
                <c:pt idx="2">
                  <c:v>0.11320754716981132</c:v>
                </c:pt>
                <c:pt idx="3">
                  <c:v>0.14080459770114942</c:v>
                </c:pt>
                <c:pt idx="4">
                  <c:v>0.1550632911392405</c:v>
                </c:pt>
                <c:pt idx="5">
                  <c:v>0.12662337662337661</c:v>
                </c:pt>
                <c:pt idx="6">
                  <c:v>0.15359477124183007</c:v>
                </c:pt>
                <c:pt idx="7">
                  <c:v>0.12333333333333334</c:v>
                </c:pt>
                <c:pt idx="8">
                  <c:v>0.15131578947368421</c:v>
                </c:pt>
                <c:pt idx="9">
                  <c:v>9.2307692307692313E-2</c:v>
                </c:pt>
                <c:pt idx="10">
                  <c:v>0.15081967213114755</c:v>
                </c:pt>
                <c:pt idx="11">
                  <c:v>0.12578616352201258</c:v>
                </c:pt>
                <c:pt idx="12">
                  <c:v>0.14983713355048861</c:v>
                </c:pt>
                <c:pt idx="13">
                  <c:v>0.11384615384615385</c:v>
                </c:pt>
                <c:pt idx="14">
                  <c:v>7.6158940397350994E-2</c:v>
                </c:pt>
                <c:pt idx="15">
                  <c:v>8.0385852090032156E-2</c:v>
                </c:pt>
                <c:pt idx="16">
                  <c:v>0.10032362459546926</c:v>
                </c:pt>
                <c:pt idx="17">
                  <c:v>8.9171974522292988E-2</c:v>
                </c:pt>
                <c:pt idx="18">
                  <c:v>0.12913907284768211</c:v>
                </c:pt>
                <c:pt idx="19">
                  <c:v>0.11290322580645161</c:v>
                </c:pt>
                <c:pt idx="20">
                  <c:v>0.12956810631229235</c:v>
                </c:pt>
                <c:pt idx="21">
                  <c:v>0.15100671140939598</c:v>
                </c:pt>
                <c:pt idx="22">
                  <c:v>0.10526315789473684</c:v>
                </c:pt>
                <c:pt idx="23">
                  <c:v>0.13680781758957655</c:v>
                </c:pt>
                <c:pt idx="24">
                  <c:v>0.15737704918032788</c:v>
                </c:pt>
                <c:pt idx="25">
                  <c:v>0.12037037037037036</c:v>
                </c:pt>
                <c:pt idx="26">
                  <c:v>0.10543130990415335</c:v>
                </c:pt>
                <c:pt idx="27">
                  <c:v>0.17532467532467533</c:v>
                </c:pt>
                <c:pt idx="28">
                  <c:v>9.7484276729559755E-2</c:v>
                </c:pt>
                <c:pt idx="29">
                  <c:v>0.11285266457680251</c:v>
                </c:pt>
                <c:pt idx="30">
                  <c:v>9.9358974358974353E-2</c:v>
                </c:pt>
                <c:pt idx="31">
                  <c:v>0.12377850162866449</c:v>
                </c:pt>
                <c:pt idx="32">
                  <c:v>0.1040268456375839</c:v>
                </c:pt>
                <c:pt idx="33">
                  <c:v>0.12457912457912458</c:v>
                </c:pt>
                <c:pt idx="34">
                  <c:v>0.10231023102310231</c:v>
                </c:pt>
                <c:pt idx="35">
                  <c:v>0.10033444816053512</c:v>
                </c:pt>
                <c:pt idx="36">
                  <c:v>0.11036789297658862</c:v>
                </c:pt>
                <c:pt idx="37">
                  <c:v>0.13651877133105803</c:v>
                </c:pt>
                <c:pt idx="38">
                  <c:v>0.13043478260869565</c:v>
                </c:pt>
                <c:pt idx="39">
                  <c:v>7.0000000000000007E-2</c:v>
                </c:pt>
                <c:pt idx="40">
                  <c:v>0.1040268456375839</c:v>
                </c:pt>
                <c:pt idx="41">
                  <c:v>7.0707070707070704E-2</c:v>
                </c:pt>
                <c:pt idx="42">
                  <c:v>8.3333333333333329E-2</c:v>
                </c:pt>
                <c:pt idx="43">
                  <c:v>0.15384615384615385</c:v>
                </c:pt>
                <c:pt idx="44">
                  <c:v>0.11036789297658862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02944"/>
        <c:axId val="168359040"/>
      </c:lineChart>
      <c:dateAx>
        <c:axId val="167155200"/>
        <c:scaling>
          <c:orientation val="minMax"/>
          <c:max val="42064"/>
          <c:min val="40238"/>
        </c:scaling>
        <c:delete val="0"/>
        <c:axPos val="b"/>
        <c:numFmt formatCode="mmm" sourceLinked="0"/>
        <c:majorTickMark val="in"/>
        <c:minorTickMark val="in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67156736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167156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67155200"/>
        <c:crosses val="autoZero"/>
        <c:crossBetween val="between"/>
      </c:valAx>
      <c:valAx>
        <c:axId val="168359040"/>
        <c:scaling>
          <c:orientation val="minMax"/>
          <c:max val="0.60000000000000009"/>
          <c:min val="0"/>
        </c:scaling>
        <c:delete val="0"/>
        <c:axPos val="r"/>
        <c:numFmt formatCode="0%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68402944"/>
        <c:crosses val="max"/>
        <c:crossBetween val="between"/>
        <c:majorUnit val="0.1"/>
        <c:minorUnit val="4.000000000000001E-3"/>
      </c:valAx>
      <c:dateAx>
        <c:axId val="1684029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8359040"/>
        <c:crosses val="autoZero"/>
        <c:auto val="1"/>
        <c:lblOffset val="100"/>
        <c:baseTimeUnit val="months"/>
      </c:dateAx>
    </c:plotArea>
    <c:plotVisOnly val="1"/>
    <c:dispBlanksAs val="gap"/>
    <c:showDLblsOverMax val="0"/>
  </c:chart>
  <c:spPr>
    <a:ln w="12700">
      <a:solidFill>
        <a:schemeClr val="tx1"/>
      </a:solidFill>
    </a:ln>
  </c:spPr>
  <c:txPr>
    <a:bodyPr/>
    <a:lstStyle/>
    <a:p>
      <a:pPr>
        <a:defRPr sz="1400"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>
                <a:solidFill>
                  <a:srgbClr val="002060"/>
                </a:solidFill>
              </a:rPr>
              <a:t>Two (three?) speed housing markets</a:t>
            </a:r>
            <a:endParaRPr lang="en-US" sz="20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976231387780925E-2"/>
          <c:y val="7.3573091764783327E-2"/>
          <c:w val="0.84404753722443815"/>
          <c:h val="0.76997320962597859"/>
        </c:manualLayout>
      </c:layout>
      <c:lineChart>
        <c:grouping val="standard"/>
        <c:varyColors val="0"/>
        <c:ser>
          <c:idx val="0"/>
          <c:order val="0"/>
          <c:tx>
            <c:strRef>
              <c:f>Housing!$B$3</c:f>
              <c:strCache>
                <c:ptCount val="1"/>
                <c:pt idx="0">
                  <c:v>Newc</c:v>
                </c:pt>
              </c:strCache>
            </c:strRef>
          </c:tx>
          <c:spPr>
            <a:ln w="762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Housing!$B$20:$B$34</c:f>
              <c:numCache>
                <c:formatCode>General</c:formatCode>
                <c:ptCount val="15"/>
                <c:pt idx="0">
                  <c:v>100</c:v>
                </c:pt>
                <c:pt idx="1">
                  <c:v>98.967741935483872</c:v>
                </c:pt>
                <c:pt idx="2">
                  <c:v>99.354838709677423</c:v>
                </c:pt>
                <c:pt idx="3">
                  <c:v>99.354838709677423</c:v>
                </c:pt>
                <c:pt idx="4">
                  <c:v>99.445161290322588</c:v>
                </c:pt>
                <c:pt idx="5">
                  <c:v>103.22580645161291</c:v>
                </c:pt>
                <c:pt idx="6">
                  <c:v>105.29032258064517</c:v>
                </c:pt>
                <c:pt idx="7">
                  <c:v>107.54838709677421</c:v>
                </c:pt>
                <c:pt idx="8">
                  <c:v>110.32258064516131</c:v>
                </c:pt>
                <c:pt idx="9">
                  <c:v>110.96774193548389</c:v>
                </c:pt>
                <c:pt idx="10">
                  <c:v>113.03225806451614</c:v>
                </c:pt>
                <c:pt idx="11">
                  <c:v>115.48387096774194</c:v>
                </c:pt>
                <c:pt idx="12">
                  <c:v>116.12903225806453</c:v>
                </c:pt>
                <c:pt idx="13">
                  <c:v>118.70967741935485</c:v>
                </c:pt>
                <c:pt idx="14">
                  <c:v>121.29032258064518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Housing!$C$3</c:f>
              <c:strCache>
                <c:ptCount val="1"/>
                <c:pt idx="0">
                  <c:v>LM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Housing!$C$20:$C$34</c:f>
              <c:numCache>
                <c:formatCode>General</c:formatCode>
                <c:ptCount val="15"/>
                <c:pt idx="0">
                  <c:v>100</c:v>
                </c:pt>
                <c:pt idx="1">
                  <c:v>99.165009940357848</c:v>
                </c:pt>
                <c:pt idx="2">
                  <c:v>99.403578528827026</c:v>
                </c:pt>
                <c:pt idx="3">
                  <c:v>100.72895957587806</c:v>
                </c:pt>
                <c:pt idx="4">
                  <c:v>102.05434062292909</c:v>
                </c:pt>
                <c:pt idx="5">
                  <c:v>106.03048376408216</c:v>
                </c:pt>
                <c:pt idx="6">
                  <c:v>106.03048376408216</c:v>
                </c:pt>
                <c:pt idx="7">
                  <c:v>106.03048376408216</c:v>
                </c:pt>
                <c:pt idx="8">
                  <c:v>107.35586481113319</c:v>
                </c:pt>
                <c:pt idx="9">
                  <c:v>108.68124585818423</c:v>
                </c:pt>
                <c:pt idx="10">
                  <c:v>111.00066269052351</c:v>
                </c:pt>
                <c:pt idx="11">
                  <c:v>112.6573889993373</c:v>
                </c:pt>
                <c:pt idx="12">
                  <c:v>116.89860834990058</c:v>
                </c:pt>
                <c:pt idx="13">
                  <c:v>115.30815109343935</c:v>
                </c:pt>
                <c:pt idx="14">
                  <c:v>119.28429423459244</c:v>
                </c:pt>
              </c:numCache>
            </c:numRef>
          </c:val>
          <c:smooth val="0"/>
        </c:ser>
        <c:ser>
          <c:idx val="2"/>
          <c:order val="2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Housing!$D$20:$D$33</c:f>
            </c:numRef>
          </c:val>
          <c:smooth val="0"/>
        </c:ser>
        <c:ser>
          <c:idx val="3"/>
          <c:order val="3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Housing!$E$20:$E$33</c:f>
            </c:numRef>
          </c:val>
          <c:smooth val="0"/>
        </c:ser>
        <c:ser>
          <c:idx val="5"/>
          <c:order val="4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Housing!$F$20:$F$33</c:f>
            </c:numRef>
          </c:val>
          <c:smooth val="0"/>
        </c:ser>
        <c:ser>
          <c:idx val="6"/>
          <c:order val="5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Housing!$G$20:$G$33</c:f>
            </c:numRef>
          </c:val>
          <c:smooth val="0"/>
        </c:ser>
        <c:ser>
          <c:idx val="7"/>
          <c:order val="6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Housing!$H$20:$H$33</c:f>
            </c:numRef>
          </c:val>
          <c:smooth val="0"/>
        </c:ser>
        <c:ser>
          <c:idx val="8"/>
          <c:order val="7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Housing!$I$20:$I$33</c:f>
            </c:numRef>
          </c:val>
          <c:smooth val="0"/>
        </c:ser>
        <c:ser>
          <c:idx val="9"/>
          <c:order val="8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Housing!$J$20:$J$33</c:f>
            </c:numRef>
          </c:val>
          <c:smooth val="0"/>
        </c:ser>
        <c:ser>
          <c:idx val="10"/>
          <c:order val="9"/>
          <c:tx>
            <c:v>Hunter Balance</c:v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Housing!$K$20:$K$34</c:f>
              <c:numCache>
                <c:formatCode>General</c:formatCode>
                <c:ptCount val="15"/>
                <c:pt idx="0">
                  <c:v>100</c:v>
                </c:pt>
                <c:pt idx="1">
                  <c:v>100.89628681177977</c:v>
                </c:pt>
                <c:pt idx="2">
                  <c:v>100.93896713615024</c:v>
                </c:pt>
                <c:pt idx="3">
                  <c:v>104.33205292360223</c:v>
                </c:pt>
                <c:pt idx="4">
                  <c:v>105.53777208706786</c:v>
                </c:pt>
                <c:pt idx="5">
                  <c:v>107.97055057618439</c:v>
                </c:pt>
                <c:pt idx="6">
                  <c:v>107.59709773794282</c:v>
                </c:pt>
                <c:pt idx="7">
                  <c:v>106.70081092616306</c:v>
                </c:pt>
                <c:pt idx="8">
                  <c:v>107.29833546734957</c:v>
                </c:pt>
                <c:pt idx="9">
                  <c:v>107.89799402475461</c:v>
                </c:pt>
                <c:pt idx="10">
                  <c:v>107.15962441314555</c:v>
                </c:pt>
                <c:pt idx="11">
                  <c:v>106.19931711481009</c:v>
                </c:pt>
                <c:pt idx="12">
                  <c:v>106.0179257362356</c:v>
                </c:pt>
                <c:pt idx="13">
                  <c:v>106.24199743918054</c:v>
                </c:pt>
                <c:pt idx="14">
                  <c:v>105.42040119504908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00736"/>
        <c:axId val="92502272"/>
      </c:lineChart>
      <c:lineChart>
        <c:grouping val="standard"/>
        <c:varyColors val="0"/>
        <c:ser>
          <c:idx val="11"/>
          <c:order val="10"/>
          <c:tx>
            <c:strRef>
              <c:f>Housing!$L$2</c:f>
              <c:strCache>
                <c:ptCount val="1"/>
                <c:pt idx="0">
                  <c:v>Sydney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Housing!$A$20:$A$34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Housing!$L$20:$L$34</c:f>
              <c:numCache>
                <c:formatCode>General</c:formatCode>
                <c:ptCount val="15"/>
                <c:pt idx="0">
                  <c:v>100</c:v>
                </c:pt>
                <c:pt idx="1">
                  <c:v>97.999999999999986</c:v>
                </c:pt>
                <c:pt idx="2">
                  <c:v>96.823999999999984</c:v>
                </c:pt>
                <c:pt idx="3">
                  <c:v>97.598591999999982</c:v>
                </c:pt>
                <c:pt idx="4">
                  <c:v>99.062570879999953</c:v>
                </c:pt>
                <c:pt idx="5">
                  <c:v>98.765383167359957</c:v>
                </c:pt>
                <c:pt idx="6">
                  <c:v>101.23451774654394</c:v>
                </c:pt>
                <c:pt idx="7">
                  <c:v>102.44933195950247</c:v>
                </c:pt>
                <c:pt idx="8">
                  <c:v>106.23995724200405</c:v>
                </c:pt>
                <c:pt idx="9">
                  <c:v>110.59579548892621</c:v>
                </c:pt>
                <c:pt idx="10">
                  <c:v>117.34213901375071</c:v>
                </c:pt>
                <c:pt idx="11">
                  <c:v>119.45429751599822</c:v>
                </c:pt>
                <c:pt idx="12">
                  <c:v>124.11301511912214</c:v>
                </c:pt>
                <c:pt idx="13">
                  <c:v>128.45697064829142</c:v>
                </c:pt>
                <c:pt idx="14">
                  <c:v>133.33833553292649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07776"/>
        <c:axId val="92507136"/>
      </c:lineChart>
      <c:dateAx>
        <c:axId val="92500736"/>
        <c:scaling>
          <c:orientation val="minMax"/>
          <c:max val="42156"/>
          <c:min val="40695"/>
        </c:scaling>
        <c:delete val="0"/>
        <c:axPos val="b"/>
        <c:numFmt formatCode="mmm" sourceLinked="0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2502272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92502272"/>
        <c:scaling>
          <c:orientation val="minMax"/>
          <c:max val="140"/>
          <c:min val="9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2500736"/>
        <c:crosses val="autoZero"/>
        <c:crossBetween val="midCat"/>
        <c:majorUnit val="10"/>
      </c:valAx>
      <c:valAx>
        <c:axId val="92507136"/>
        <c:scaling>
          <c:orientation val="minMax"/>
          <c:max val="140"/>
          <c:min val="9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2907776"/>
        <c:crosses val="max"/>
        <c:crossBetween val="between"/>
        <c:majorUnit val="10"/>
      </c:valAx>
      <c:dateAx>
        <c:axId val="929077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2507136"/>
        <c:crosses val="autoZero"/>
        <c:auto val="1"/>
        <c:lblOffset val="100"/>
        <c:baseTimeUnit val="months"/>
      </c:date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>
                <a:solidFill>
                  <a:srgbClr val="002060"/>
                </a:solidFill>
              </a:rPr>
              <a:t>Median house prices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976231387780925E-2"/>
          <c:y val="7.3573091764783327E-2"/>
          <c:w val="0.84404753722443815"/>
          <c:h val="0.76997320962597859"/>
        </c:manualLayout>
      </c:layout>
      <c:lineChart>
        <c:grouping val="standard"/>
        <c:varyColors val="0"/>
        <c:ser>
          <c:idx val="0"/>
          <c:order val="0"/>
          <c:tx>
            <c:strRef>
              <c:f>Housing!$B$3</c:f>
              <c:strCache>
                <c:ptCount val="1"/>
                <c:pt idx="0">
                  <c:v>Newc</c:v>
                </c:pt>
              </c:strCache>
            </c:strRef>
          </c:tx>
          <c:spPr>
            <a:ln w="762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Housing!$B$20:$B$34</c:f>
              <c:numCache>
                <c:formatCode>General</c:formatCode>
                <c:ptCount val="15"/>
                <c:pt idx="0">
                  <c:v>100</c:v>
                </c:pt>
                <c:pt idx="1">
                  <c:v>98.967741935483872</c:v>
                </c:pt>
                <c:pt idx="2">
                  <c:v>99.354838709677423</c:v>
                </c:pt>
                <c:pt idx="3">
                  <c:v>99.354838709677423</c:v>
                </c:pt>
                <c:pt idx="4">
                  <c:v>99.445161290322588</c:v>
                </c:pt>
                <c:pt idx="5">
                  <c:v>103.22580645161291</c:v>
                </c:pt>
                <c:pt idx="6">
                  <c:v>105.29032258064517</c:v>
                </c:pt>
                <c:pt idx="7">
                  <c:v>107.54838709677421</c:v>
                </c:pt>
                <c:pt idx="8">
                  <c:v>110.32258064516131</c:v>
                </c:pt>
                <c:pt idx="9">
                  <c:v>110.96774193548389</c:v>
                </c:pt>
                <c:pt idx="10">
                  <c:v>113.03225806451614</c:v>
                </c:pt>
                <c:pt idx="11">
                  <c:v>115.48387096774194</c:v>
                </c:pt>
                <c:pt idx="12">
                  <c:v>116.12903225806453</c:v>
                </c:pt>
                <c:pt idx="13">
                  <c:v>118.70967741935485</c:v>
                </c:pt>
                <c:pt idx="14">
                  <c:v>121.29032258064518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Housing!$C$3</c:f>
              <c:strCache>
                <c:ptCount val="1"/>
                <c:pt idx="0">
                  <c:v>LM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Housing!$C$20:$C$34</c:f>
              <c:numCache>
                <c:formatCode>General</c:formatCode>
                <c:ptCount val="15"/>
                <c:pt idx="0">
                  <c:v>100</c:v>
                </c:pt>
                <c:pt idx="1">
                  <c:v>99.165009940357848</c:v>
                </c:pt>
                <c:pt idx="2">
                  <c:v>99.403578528827026</c:v>
                </c:pt>
                <c:pt idx="3">
                  <c:v>100.72895957587806</c:v>
                </c:pt>
                <c:pt idx="4">
                  <c:v>102.05434062292909</c:v>
                </c:pt>
                <c:pt idx="5">
                  <c:v>106.03048376408216</c:v>
                </c:pt>
                <c:pt idx="6">
                  <c:v>106.03048376408216</c:v>
                </c:pt>
                <c:pt idx="7">
                  <c:v>106.03048376408216</c:v>
                </c:pt>
                <c:pt idx="8">
                  <c:v>107.35586481113319</c:v>
                </c:pt>
                <c:pt idx="9">
                  <c:v>108.68124585818423</c:v>
                </c:pt>
                <c:pt idx="10">
                  <c:v>111.00066269052351</c:v>
                </c:pt>
                <c:pt idx="11">
                  <c:v>112.6573889993373</c:v>
                </c:pt>
                <c:pt idx="12">
                  <c:v>116.89860834990058</c:v>
                </c:pt>
                <c:pt idx="13">
                  <c:v>115.30815109343935</c:v>
                </c:pt>
                <c:pt idx="14">
                  <c:v>119.28429423459244</c:v>
                </c:pt>
              </c:numCache>
            </c:numRef>
          </c:val>
          <c:smooth val="0"/>
        </c:ser>
        <c:ser>
          <c:idx val="2"/>
          <c:order val="2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Housing!$D$20:$D$33</c:f>
            </c:numRef>
          </c:val>
          <c:smooth val="0"/>
        </c:ser>
        <c:ser>
          <c:idx val="3"/>
          <c:order val="3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Housing!$E$20:$E$33</c:f>
            </c:numRef>
          </c:val>
          <c:smooth val="0"/>
        </c:ser>
        <c:ser>
          <c:idx val="5"/>
          <c:order val="4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Housing!$F$20:$F$33</c:f>
            </c:numRef>
          </c:val>
          <c:smooth val="0"/>
        </c:ser>
        <c:ser>
          <c:idx val="6"/>
          <c:order val="5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Housing!$G$20:$G$33</c:f>
            </c:numRef>
          </c:val>
          <c:smooth val="0"/>
        </c:ser>
        <c:ser>
          <c:idx val="7"/>
          <c:order val="6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Housing!$H$20:$H$33</c:f>
            </c:numRef>
          </c:val>
          <c:smooth val="0"/>
        </c:ser>
        <c:ser>
          <c:idx val="8"/>
          <c:order val="7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Housing!$I$20:$I$33</c:f>
            </c:numRef>
          </c:val>
          <c:smooth val="0"/>
        </c:ser>
        <c:ser>
          <c:idx val="9"/>
          <c:order val="8"/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Housing!$J$20:$J$33</c:f>
            </c:numRef>
          </c:val>
          <c:smooth val="0"/>
        </c:ser>
        <c:ser>
          <c:idx val="10"/>
          <c:order val="9"/>
          <c:tx>
            <c:v>Hunter Balance</c:v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Housing!$A$4:$A$18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Housing!$K$20:$K$34</c:f>
              <c:numCache>
                <c:formatCode>General</c:formatCode>
                <c:ptCount val="15"/>
                <c:pt idx="0">
                  <c:v>100</c:v>
                </c:pt>
                <c:pt idx="1">
                  <c:v>100.89628681177977</c:v>
                </c:pt>
                <c:pt idx="2">
                  <c:v>100.93896713615024</c:v>
                </c:pt>
                <c:pt idx="3">
                  <c:v>104.33205292360223</c:v>
                </c:pt>
                <c:pt idx="4">
                  <c:v>105.53777208706786</c:v>
                </c:pt>
                <c:pt idx="5">
                  <c:v>107.97055057618439</c:v>
                </c:pt>
                <c:pt idx="6">
                  <c:v>107.59709773794282</c:v>
                </c:pt>
                <c:pt idx="7">
                  <c:v>106.70081092616306</c:v>
                </c:pt>
                <c:pt idx="8">
                  <c:v>107.29833546734957</c:v>
                </c:pt>
                <c:pt idx="9">
                  <c:v>107.89799402475461</c:v>
                </c:pt>
                <c:pt idx="10">
                  <c:v>107.15962441314555</c:v>
                </c:pt>
                <c:pt idx="11">
                  <c:v>106.19931711481009</c:v>
                </c:pt>
                <c:pt idx="12">
                  <c:v>106.0179257362356</c:v>
                </c:pt>
                <c:pt idx="13">
                  <c:v>106.24199743918054</c:v>
                </c:pt>
                <c:pt idx="14">
                  <c:v>105.42040119504908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16256"/>
        <c:axId val="85222144"/>
      </c:lineChart>
      <c:lineChart>
        <c:grouping val="standard"/>
        <c:varyColors val="0"/>
        <c:ser>
          <c:idx val="11"/>
          <c:order val="10"/>
          <c:tx>
            <c:strRef>
              <c:f>Housing!$L$2</c:f>
              <c:strCache>
                <c:ptCount val="1"/>
                <c:pt idx="0">
                  <c:v>Sydney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Housing!$A$20:$A$34</c:f>
              <c:numCache>
                <c:formatCode>mmm\-yy</c:formatCode>
                <c:ptCount val="15"/>
                <c:pt idx="0">
                  <c:v>40695</c:v>
                </c:pt>
                <c:pt idx="1">
                  <c:v>40878</c:v>
                </c:pt>
                <c:pt idx="2">
                  <c:v>40969</c:v>
                </c:pt>
                <c:pt idx="3">
                  <c:v>41061</c:v>
                </c:pt>
                <c:pt idx="4">
                  <c:v>41153</c:v>
                </c:pt>
                <c:pt idx="5">
                  <c:v>41244</c:v>
                </c:pt>
                <c:pt idx="6">
                  <c:v>41334</c:v>
                </c:pt>
                <c:pt idx="7">
                  <c:v>41426</c:v>
                </c:pt>
                <c:pt idx="8">
                  <c:v>41518</c:v>
                </c:pt>
                <c:pt idx="9">
                  <c:v>41609</c:v>
                </c:pt>
                <c:pt idx="10">
                  <c:v>41699</c:v>
                </c:pt>
                <c:pt idx="11">
                  <c:v>41791</c:v>
                </c:pt>
                <c:pt idx="12">
                  <c:v>41883</c:v>
                </c:pt>
                <c:pt idx="13">
                  <c:v>41974</c:v>
                </c:pt>
                <c:pt idx="14">
                  <c:v>42064</c:v>
                </c:pt>
              </c:numCache>
            </c:numRef>
          </c:cat>
          <c:val>
            <c:numRef>
              <c:f>Housing!$L$20:$L$34</c:f>
              <c:numCache>
                <c:formatCode>General</c:formatCode>
                <c:ptCount val="15"/>
                <c:pt idx="0">
                  <c:v>100</c:v>
                </c:pt>
                <c:pt idx="1">
                  <c:v>97.999999999999986</c:v>
                </c:pt>
                <c:pt idx="2">
                  <c:v>96.823999999999984</c:v>
                </c:pt>
                <c:pt idx="3">
                  <c:v>97.598591999999982</c:v>
                </c:pt>
                <c:pt idx="4">
                  <c:v>99.062570879999953</c:v>
                </c:pt>
                <c:pt idx="5">
                  <c:v>98.765383167359957</c:v>
                </c:pt>
                <c:pt idx="6">
                  <c:v>101.23451774654394</c:v>
                </c:pt>
                <c:pt idx="7">
                  <c:v>102.44933195950247</c:v>
                </c:pt>
                <c:pt idx="8">
                  <c:v>106.23995724200405</c:v>
                </c:pt>
                <c:pt idx="9">
                  <c:v>110.59579548892621</c:v>
                </c:pt>
                <c:pt idx="10">
                  <c:v>117.34213901375071</c:v>
                </c:pt>
                <c:pt idx="11">
                  <c:v>119.45429751599822</c:v>
                </c:pt>
                <c:pt idx="12">
                  <c:v>124.11301511912214</c:v>
                </c:pt>
                <c:pt idx="13">
                  <c:v>128.45697064829142</c:v>
                </c:pt>
                <c:pt idx="14">
                  <c:v>133.33833553292649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25472"/>
        <c:axId val="85223680"/>
      </c:lineChart>
      <c:dateAx>
        <c:axId val="85216256"/>
        <c:scaling>
          <c:orientation val="minMax"/>
          <c:max val="42156"/>
          <c:min val="40695"/>
        </c:scaling>
        <c:delete val="0"/>
        <c:axPos val="b"/>
        <c:numFmt formatCode="mmm" sourceLinked="0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5222144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85222144"/>
        <c:scaling>
          <c:orientation val="minMax"/>
          <c:max val="140"/>
          <c:min val="9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5216256"/>
        <c:crosses val="autoZero"/>
        <c:crossBetween val="midCat"/>
        <c:majorUnit val="10"/>
      </c:valAx>
      <c:valAx>
        <c:axId val="85223680"/>
        <c:scaling>
          <c:orientation val="minMax"/>
          <c:max val="140"/>
          <c:min val="9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5225472"/>
        <c:crosses val="max"/>
        <c:crossBetween val="between"/>
        <c:majorUnit val="10"/>
      </c:valAx>
      <c:dateAx>
        <c:axId val="852254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5223680"/>
        <c:crosses val="autoZero"/>
        <c:auto val="1"/>
        <c:lblOffset val="100"/>
        <c:baseTimeUnit val="months"/>
      </c:date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>
                <a:solidFill>
                  <a:srgbClr val="002060"/>
                </a:solidFill>
              </a:rPr>
              <a:t>Number </a:t>
            </a:r>
            <a:r>
              <a:rPr lang="en-US" sz="2000" dirty="0" smtClean="0">
                <a:solidFill>
                  <a:srgbClr val="002060"/>
                </a:solidFill>
              </a:rPr>
              <a:t>of dwelling approvals (p.a.)</a:t>
            </a:r>
            <a:endParaRPr lang="en-US" sz="20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53667035702851"/>
          <c:y val="0.12106992624038658"/>
          <c:w val="0.78788532700564518"/>
          <c:h val="0.69809855298417489"/>
        </c:manualLayout>
      </c:layout>
      <c:lineChart>
        <c:grouping val="standard"/>
        <c:varyColors val="0"/>
        <c:ser>
          <c:idx val="0"/>
          <c:order val="0"/>
          <c:tx>
            <c:strRef>
              <c:f>BuildApprov!$I$2:$I$3</c:f>
              <c:strCache>
                <c:ptCount val="1"/>
                <c:pt idx="0">
                  <c:v>Approvals (No) NSW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BuildApprov!$A$15:$A$81</c:f>
              <c:numCache>
                <c:formatCode>mmm\-yy</c:formatCode>
                <c:ptCount val="67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  <c:pt idx="10">
                  <c:v>40360</c:v>
                </c:pt>
                <c:pt idx="11">
                  <c:v>40391</c:v>
                </c:pt>
                <c:pt idx="12">
                  <c:v>40422</c:v>
                </c:pt>
                <c:pt idx="13">
                  <c:v>40452</c:v>
                </c:pt>
                <c:pt idx="14">
                  <c:v>40483</c:v>
                </c:pt>
                <c:pt idx="15">
                  <c:v>40513</c:v>
                </c:pt>
                <c:pt idx="16">
                  <c:v>40544</c:v>
                </c:pt>
                <c:pt idx="17">
                  <c:v>40575</c:v>
                </c:pt>
                <c:pt idx="18">
                  <c:v>40603</c:v>
                </c:pt>
                <c:pt idx="19">
                  <c:v>40634</c:v>
                </c:pt>
                <c:pt idx="20">
                  <c:v>40664</c:v>
                </c:pt>
                <c:pt idx="21">
                  <c:v>40695</c:v>
                </c:pt>
                <c:pt idx="22">
                  <c:v>40725</c:v>
                </c:pt>
                <c:pt idx="23">
                  <c:v>40756</c:v>
                </c:pt>
                <c:pt idx="24">
                  <c:v>40787</c:v>
                </c:pt>
                <c:pt idx="25">
                  <c:v>40817</c:v>
                </c:pt>
                <c:pt idx="26">
                  <c:v>40848</c:v>
                </c:pt>
                <c:pt idx="27">
                  <c:v>40878</c:v>
                </c:pt>
                <c:pt idx="28">
                  <c:v>40909</c:v>
                </c:pt>
                <c:pt idx="29">
                  <c:v>40940</c:v>
                </c:pt>
                <c:pt idx="30">
                  <c:v>40969</c:v>
                </c:pt>
                <c:pt idx="31">
                  <c:v>41000</c:v>
                </c:pt>
                <c:pt idx="32">
                  <c:v>41030</c:v>
                </c:pt>
                <c:pt idx="33">
                  <c:v>41061</c:v>
                </c:pt>
                <c:pt idx="34">
                  <c:v>41091</c:v>
                </c:pt>
                <c:pt idx="35">
                  <c:v>41122</c:v>
                </c:pt>
                <c:pt idx="36">
                  <c:v>41153</c:v>
                </c:pt>
                <c:pt idx="37">
                  <c:v>41183</c:v>
                </c:pt>
                <c:pt idx="38">
                  <c:v>41214</c:v>
                </c:pt>
                <c:pt idx="39">
                  <c:v>41244</c:v>
                </c:pt>
                <c:pt idx="40">
                  <c:v>41275</c:v>
                </c:pt>
                <c:pt idx="41">
                  <c:v>41306</c:v>
                </c:pt>
                <c:pt idx="42">
                  <c:v>41334</c:v>
                </c:pt>
                <c:pt idx="43">
                  <c:v>41365</c:v>
                </c:pt>
                <c:pt idx="44">
                  <c:v>41395</c:v>
                </c:pt>
                <c:pt idx="45">
                  <c:v>41426</c:v>
                </c:pt>
                <c:pt idx="46">
                  <c:v>41456</c:v>
                </c:pt>
                <c:pt idx="47">
                  <c:v>41487</c:v>
                </c:pt>
                <c:pt idx="48">
                  <c:v>41518</c:v>
                </c:pt>
                <c:pt idx="49">
                  <c:v>41548</c:v>
                </c:pt>
                <c:pt idx="50">
                  <c:v>41579</c:v>
                </c:pt>
                <c:pt idx="51">
                  <c:v>41609</c:v>
                </c:pt>
                <c:pt idx="52">
                  <c:v>41640</c:v>
                </c:pt>
                <c:pt idx="53">
                  <c:v>41671</c:v>
                </c:pt>
                <c:pt idx="54">
                  <c:v>41699</c:v>
                </c:pt>
                <c:pt idx="55">
                  <c:v>41730</c:v>
                </c:pt>
                <c:pt idx="56">
                  <c:v>41760</c:v>
                </c:pt>
                <c:pt idx="57">
                  <c:v>41791</c:v>
                </c:pt>
                <c:pt idx="58">
                  <c:v>41821</c:v>
                </c:pt>
                <c:pt idx="59">
                  <c:v>41852</c:v>
                </c:pt>
                <c:pt idx="60">
                  <c:v>41883</c:v>
                </c:pt>
                <c:pt idx="61">
                  <c:v>41913</c:v>
                </c:pt>
                <c:pt idx="62">
                  <c:v>41944</c:v>
                </c:pt>
                <c:pt idx="63">
                  <c:v>41974</c:v>
                </c:pt>
                <c:pt idx="64">
                  <c:v>42005</c:v>
                </c:pt>
                <c:pt idx="65">
                  <c:v>42036</c:v>
                </c:pt>
                <c:pt idx="66">
                  <c:v>42064</c:v>
                </c:pt>
              </c:numCache>
            </c:numRef>
          </c:cat>
          <c:val>
            <c:numRef>
              <c:f>BuildApprov!$I$15:$I$81</c:f>
              <c:numCache>
                <c:formatCode>0</c:formatCode>
                <c:ptCount val="67"/>
                <c:pt idx="0">
                  <c:v>25867</c:v>
                </c:pt>
                <c:pt idx="1">
                  <c:v>26299</c:v>
                </c:pt>
                <c:pt idx="2">
                  <c:v>27373</c:v>
                </c:pt>
                <c:pt idx="3">
                  <c:v>28132</c:v>
                </c:pt>
                <c:pt idx="4">
                  <c:v>29420</c:v>
                </c:pt>
                <c:pt idx="5">
                  <c:v>30641</c:v>
                </c:pt>
                <c:pt idx="6">
                  <c:v>32463</c:v>
                </c:pt>
                <c:pt idx="7">
                  <c:v>33056</c:v>
                </c:pt>
                <c:pt idx="8">
                  <c:v>34128</c:v>
                </c:pt>
                <c:pt idx="9">
                  <c:v>34777</c:v>
                </c:pt>
                <c:pt idx="10">
                  <c:v>35614</c:v>
                </c:pt>
                <c:pt idx="11">
                  <c:v>35553</c:v>
                </c:pt>
                <c:pt idx="12">
                  <c:v>35335</c:v>
                </c:pt>
                <c:pt idx="13">
                  <c:v>36368</c:v>
                </c:pt>
                <c:pt idx="14">
                  <c:v>36462</c:v>
                </c:pt>
                <c:pt idx="15">
                  <c:v>36827</c:v>
                </c:pt>
                <c:pt idx="16">
                  <c:v>36375</c:v>
                </c:pt>
                <c:pt idx="17">
                  <c:v>36114</c:v>
                </c:pt>
                <c:pt idx="18">
                  <c:v>35827</c:v>
                </c:pt>
                <c:pt idx="19">
                  <c:v>35790</c:v>
                </c:pt>
                <c:pt idx="20">
                  <c:v>35086</c:v>
                </c:pt>
                <c:pt idx="21">
                  <c:v>34630</c:v>
                </c:pt>
                <c:pt idx="22">
                  <c:v>34213</c:v>
                </c:pt>
                <c:pt idx="23">
                  <c:v>35852</c:v>
                </c:pt>
                <c:pt idx="24">
                  <c:v>36122</c:v>
                </c:pt>
                <c:pt idx="25">
                  <c:v>35259</c:v>
                </c:pt>
                <c:pt idx="26">
                  <c:v>35252</c:v>
                </c:pt>
                <c:pt idx="27">
                  <c:v>34496</c:v>
                </c:pt>
                <c:pt idx="28">
                  <c:v>34640</c:v>
                </c:pt>
                <c:pt idx="29">
                  <c:v>33859</c:v>
                </c:pt>
                <c:pt idx="30">
                  <c:v>33788</c:v>
                </c:pt>
                <c:pt idx="31">
                  <c:v>33148</c:v>
                </c:pt>
                <c:pt idx="32">
                  <c:v>34515</c:v>
                </c:pt>
                <c:pt idx="33">
                  <c:v>35357</c:v>
                </c:pt>
                <c:pt idx="34">
                  <c:v>35278</c:v>
                </c:pt>
                <c:pt idx="35">
                  <c:v>33939</c:v>
                </c:pt>
                <c:pt idx="36">
                  <c:v>35022</c:v>
                </c:pt>
                <c:pt idx="37">
                  <c:v>36576</c:v>
                </c:pt>
                <c:pt idx="38">
                  <c:v>36878</c:v>
                </c:pt>
                <c:pt idx="39">
                  <c:v>38015</c:v>
                </c:pt>
                <c:pt idx="40">
                  <c:v>38588</c:v>
                </c:pt>
                <c:pt idx="41">
                  <c:v>39329</c:v>
                </c:pt>
                <c:pt idx="42">
                  <c:v>39170</c:v>
                </c:pt>
                <c:pt idx="43">
                  <c:v>41052</c:v>
                </c:pt>
                <c:pt idx="44">
                  <c:v>40780</c:v>
                </c:pt>
                <c:pt idx="45">
                  <c:v>41290</c:v>
                </c:pt>
                <c:pt idx="46">
                  <c:v>42002</c:v>
                </c:pt>
                <c:pt idx="47">
                  <c:v>43399</c:v>
                </c:pt>
                <c:pt idx="48">
                  <c:v>45041</c:v>
                </c:pt>
                <c:pt idx="49">
                  <c:v>45077</c:v>
                </c:pt>
                <c:pt idx="50">
                  <c:v>46469</c:v>
                </c:pt>
                <c:pt idx="51">
                  <c:v>47500</c:v>
                </c:pt>
                <c:pt idx="52">
                  <c:v>48699</c:v>
                </c:pt>
                <c:pt idx="53">
                  <c:v>49619</c:v>
                </c:pt>
                <c:pt idx="54">
                  <c:v>51531</c:v>
                </c:pt>
                <c:pt idx="55">
                  <c:v>50861</c:v>
                </c:pt>
                <c:pt idx="56">
                  <c:v>51756</c:v>
                </c:pt>
                <c:pt idx="57">
                  <c:v>51940</c:v>
                </c:pt>
                <c:pt idx="58">
                  <c:v>52471</c:v>
                </c:pt>
                <c:pt idx="59">
                  <c:v>52620</c:v>
                </c:pt>
                <c:pt idx="60">
                  <c:v>50957</c:v>
                </c:pt>
                <c:pt idx="61">
                  <c:v>51241</c:v>
                </c:pt>
                <c:pt idx="62">
                  <c:v>50908</c:v>
                </c:pt>
                <c:pt idx="63">
                  <c:v>52353</c:v>
                </c:pt>
                <c:pt idx="64">
                  <c:v>52331</c:v>
                </c:pt>
                <c:pt idx="65">
                  <c:v>53444</c:v>
                </c:pt>
                <c:pt idx="66">
                  <c:v>54328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66720"/>
        <c:axId val="86768640"/>
      </c:lineChart>
      <c:lineChart>
        <c:grouping val="standard"/>
        <c:varyColors val="0"/>
        <c:ser>
          <c:idx val="1"/>
          <c:order val="1"/>
          <c:tx>
            <c:strRef>
              <c:f>BuildApprov!$H$2:$H$3</c:f>
              <c:strCache>
                <c:ptCount val="1"/>
                <c:pt idx="0">
                  <c:v>Approvals (No) Hunter</c:v>
                </c:pt>
              </c:strCache>
            </c:strRef>
          </c:tx>
          <c:spPr>
            <a:ln w="762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BuildApprov!$A$15:$A$81</c:f>
              <c:numCache>
                <c:formatCode>mmm\-yy</c:formatCode>
                <c:ptCount val="67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  <c:pt idx="10">
                  <c:v>40360</c:v>
                </c:pt>
                <c:pt idx="11">
                  <c:v>40391</c:v>
                </c:pt>
                <c:pt idx="12">
                  <c:v>40422</c:v>
                </c:pt>
                <c:pt idx="13">
                  <c:v>40452</c:v>
                </c:pt>
                <c:pt idx="14">
                  <c:v>40483</c:v>
                </c:pt>
                <c:pt idx="15">
                  <c:v>40513</c:v>
                </c:pt>
                <c:pt idx="16">
                  <c:v>40544</c:v>
                </c:pt>
                <c:pt idx="17">
                  <c:v>40575</c:v>
                </c:pt>
                <c:pt idx="18">
                  <c:v>40603</c:v>
                </c:pt>
                <c:pt idx="19">
                  <c:v>40634</c:v>
                </c:pt>
                <c:pt idx="20">
                  <c:v>40664</c:v>
                </c:pt>
                <c:pt idx="21">
                  <c:v>40695</c:v>
                </c:pt>
                <c:pt idx="22">
                  <c:v>40725</c:v>
                </c:pt>
                <c:pt idx="23">
                  <c:v>40756</c:v>
                </c:pt>
                <c:pt idx="24">
                  <c:v>40787</c:v>
                </c:pt>
                <c:pt idx="25">
                  <c:v>40817</c:v>
                </c:pt>
                <c:pt idx="26">
                  <c:v>40848</c:v>
                </c:pt>
                <c:pt idx="27">
                  <c:v>40878</c:v>
                </c:pt>
                <c:pt idx="28">
                  <c:v>40909</c:v>
                </c:pt>
                <c:pt idx="29">
                  <c:v>40940</c:v>
                </c:pt>
                <c:pt idx="30">
                  <c:v>40969</c:v>
                </c:pt>
                <c:pt idx="31">
                  <c:v>41000</c:v>
                </c:pt>
                <c:pt idx="32">
                  <c:v>41030</c:v>
                </c:pt>
                <c:pt idx="33">
                  <c:v>41061</c:v>
                </c:pt>
                <c:pt idx="34">
                  <c:v>41091</c:v>
                </c:pt>
                <c:pt idx="35">
                  <c:v>41122</c:v>
                </c:pt>
                <c:pt idx="36">
                  <c:v>41153</c:v>
                </c:pt>
                <c:pt idx="37">
                  <c:v>41183</c:v>
                </c:pt>
                <c:pt idx="38">
                  <c:v>41214</c:v>
                </c:pt>
                <c:pt idx="39">
                  <c:v>41244</c:v>
                </c:pt>
                <c:pt idx="40">
                  <c:v>41275</c:v>
                </c:pt>
                <c:pt idx="41">
                  <c:v>41306</c:v>
                </c:pt>
                <c:pt idx="42">
                  <c:v>41334</c:v>
                </c:pt>
                <c:pt idx="43">
                  <c:v>41365</c:v>
                </c:pt>
                <c:pt idx="44">
                  <c:v>41395</c:v>
                </c:pt>
                <c:pt idx="45">
                  <c:v>41426</c:v>
                </c:pt>
                <c:pt idx="46">
                  <c:v>41456</c:v>
                </c:pt>
                <c:pt idx="47">
                  <c:v>41487</c:v>
                </c:pt>
                <c:pt idx="48">
                  <c:v>41518</c:v>
                </c:pt>
                <c:pt idx="49">
                  <c:v>41548</c:v>
                </c:pt>
                <c:pt idx="50">
                  <c:v>41579</c:v>
                </c:pt>
                <c:pt idx="51">
                  <c:v>41609</c:v>
                </c:pt>
                <c:pt idx="52">
                  <c:v>41640</c:v>
                </c:pt>
                <c:pt idx="53">
                  <c:v>41671</c:v>
                </c:pt>
                <c:pt idx="54">
                  <c:v>41699</c:v>
                </c:pt>
                <c:pt idx="55">
                  <c:v>41730</c:v>
                </c:pt>
                <c:pt idx="56">
                  <c:v>41760</c:v>
                </c:pt>
                <c:pt idx="57">
                  <c:v>41791</c:v>
                </c:pt>
                <c:pt idx="58">
                  <c:v>41821</c:v>
                </c:pt>
                <c:pt idx="59">
                  <c:v>41852</c:v>
                </c:pt>
                <c:pt idx="60">
                  <c:v>41883</c:v>
                </c:pt>
                <c:pt idx="61">
                  <c:v>41913</c:v>
                </c:pt>
                <c:pt idx="62">
                  <c:v>41944</c:v>
                </c:pt>
                <c:pt idx="63">
                  <c:v>41974</c:v>
                </c:pt>
                <c:pt idx="64">
                  <c:v>42005</c:v>
                </c:pt>
                <c:pt idx="65">
                  <c:v>42036</c:v>
                </c:pt>
                <c:pt idx="66">
                  <c:v>42064</c:v>
                </c:pt>
              </c:numCache>
            </c:numRef>
          </c:cat>
          <c:val>
            <c:numRef>
              <c:f>BuildApprov!$H$15:$H$81</c:f>
              <c:numCache>
                <c:formatCode>0</c:formatCode>
                <c:ptCount val="67"/>
                <c:pt idx="0">
                  <c:v>2457</c:v>
                </c:pt>
                <c:pt idx="1">
                  <c:v>2455</c:v>
                </c:pt>
                <c:pt idx="2">
                  <c:v>2578</c:v>
                </c:pt>
                <c:pt idx="3">
                  <c:v>2698</c:v>
                </c:pt>
                <c:pt idx="4">
                  <c:v>3018</c:v>
                </c:pt>
                <c:pt idx="5">
                  <c:v>3104</c:v>
                </c:pt>
                <c:pt idx="6">
                  <c:v>3406</c:v>
                </c:pt>
                <c:pt idx="7">
                  <c:v>3546</c:v>
                </c:pt>
                <c:pt idx="8">
                  <c:v>3731</c:v>
                </c:pt>
                <c:pt idx="9">
                  <c:v>3803</c:v>
                </c:pt>
                <c:pt idx="10">
                  <c:v>3923</c:v>
                </c:pt>
                <c:pt idx="11">
                  <c:v>3865</c:v>
                </c:pt>
                <c:pt idx="12">
                  <c:v>3772</c:v>
                </c:pt>
                <c:pt idx="13">
                  <c:v>3766</c:v>
                </c:pt>
                <c:pt idx="14">
                  <c:v>3723</c:v>
                </c:pt>
                <c:pt idx="15">
                  <c:v>3673</c:v>
                </c:pt>
                <c:pt idx="16">
                  <c:v>3376</c:v>
                </c:pt>
                <c:pt idx="17">
                  <c:v>3343</c:v>
                </c:pt>
                <c:pt idx="18">
                  <c:v>3152</c:v>
                </c:pt>
                <c:pt idx="19">
                  <c:v>3057</c:v>
                </c:pt>
                <c:pt idx="20">
                  <c:v>2975</c:v>
                </c:pt>
                <c:pt idx="21">
                  <c:v>2949</c:v>
                </c:pt>
                <c:pt idx="22">
                  <c:v>2864</c:v>
                </c:pt>
                <c:pt idx="23">
                  <c:v>3016</c:v>
                </c:pt>
                <c:pt idx="24">
                  <c:v>3059</c:v>
                </c:pt>
                <c:pt idx="25">
                  <c:v>3061</c:v>
                </c:pt>
                <c:pt idx="26">
                  <c:v>3181</c:v>
                </c:pt>
                <c:pt idx="27">
                  <c:v>3139</c:v>
                </c:pt>
                <c:pt idx="28">
                  <c:v>3139</c:v>
                </c:pt>
                <c:pt idx="29">
                  <c:v>3141</c:v>
                </c:pt>
                <c:pt idx="30">
                  <c:v>3036</c:v>
                </c:pt>
                <c:pt idx="31">
                  <c:v>2993</c:v>
                </c:pt>
                <c:pt idx="32">
                  <c:v>2953</c:v>
                </c:pt>
                <c:pt idx="33">
                  <c:v>2946</c:v>
                </c:pt>
                <c:pt idx="34">
                  <c:v>2899</c:v>
                </c:pt>
                <c:pt idx="35">
                  <c:v>2852</c:v>
                </c:pt>
                <c:pt idx="36">
                  <c:v>2866</c:v>
                </c:pt>
                <c:pt idx="37">
                  <c:v>2898</c:v>
                </c:pt>
                <c:pt idx="38">
                  <c:v>2941</c:v>
                </c:pt>
                <c:pt idx="39">
                  <c:v>2960</c:v>
                </c:pt>
                <c:pt idx="40">
                  <c:v>2974</c:v>
                </c:pt>
                <c:pt idx="41">
                  <c:v>2966</c:v>
                </c:pt>
                <c:pt idx="42">
                  <c:v>3055</c:v>
                </c:pt>
                <c:pt idx="43">
                  <c:v>3181</c:v>
                </c:pt>
                <c:pt idx="44">
                  <c:v>3237</c:v>
                </c:pt>
                <c:pt idx="45">
                  <c:v>3327</c:v>
                </c:pt>
                <c:pt idx="46">
                  <c:v>3451</c:v>
                </c:pt>
                <c:pt idx="47">
                  <c:v>3428</c:v>
                </c:pt>
                <c:pt idx="48">
                  <c:v>3577</c:v>
                </c:pt>
                <c:pt idx="49">
                  <c:v>3638</c:v>
                </c:pt>
                <c:pt idx="50">
                  <c:v>3845</c:v>
                </c:pt>
                <c:pt idx="51">
                  <c:v>3813</c:v>
                </c:pt>
                <c:pt idx="52">
                  <c:v>3846</c:v>
                </c:pt>
                <c:pt idx="53">
                  <c:v>3828</c:v>
                </c:pt>
                <c:pt idx="54">
                  <c:v>4003</c:v>
                </c:pt>
                <c:pt idx="55">
                  <c:v>3924</c:v>
                </c:pt>
                <c:pt idx="56">
                  <c:v>3956</c:v>
                </c:pt>
                <c:pt idx="57">
                  <c:v>3880</c:v>
                </c:pt>
                <c:pt idx="58">
                  <c:v>3834</c:v>
                </c:pt>
                <c:pt idx="59">
                  <c:v>3875</c:v>
                </c:pt>
                <c:pt idx="60">
                  <c:v>3683</c:v>
                </c:pt>
                <c:pt idx="61">
                  <c:v>3615</c:v>
                </c:pt>
                <c:pt idx="62">
                  <c:v>3546</c:v>
                </c:pt>
                <c:pt idx="63">
                  <c:v>3409</c:v>
                </c:pt>
                <c:pt idx="64">
                  <c:v>3355</c:v>
                </c:pt>
                <c:pt idx="65">
                  <c:v>3314</c:v>
                </c:pt>
                <c:pt idx="66">
                  <c:v>3199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57984"/>
        <c:axId val="86856448"/>
      </c:lineChart>
      <c:dateAx>
        <c:axId val="86766720"/>
        <c:scaling>
          <c:orientation val="minMax"/>
          <c:max val="42064"/>
          <c:min val="40238"/>
        </c:scaling>
        <c:delete val="0"/>
        <c:axPos val="b"/>
        <c:numFmt formatCode="mmm" sourceLinked="0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6768640"/>
        <c:crosses val="autoZero"/>
        <c:auto val="1"/>
        <c:lblOffset val="100"/>
        <c:baseTimeUnit val="months"/>
        <c:majorUnit val="6"/>
        <c:majorTimeUnit val="months"/>
      </c:dateAx>
      <c:valAx>
        <c:axId val="86768640"/>
        <c:scaling>
          <c:orientation val="minMax"/>
          <c:max val="60000"/>
          <c:min val="1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6766720"/>
        <c:crosses val="autoZero"/>
        <c:crossBetween val="between"/>
        <c:majorUnit val="12000"/>
      </c:valAx>
      <c:valAx>
        <c:axId val="86856448"/>
        <c:scaling>
          <c:orientation val="minMax"/>
          <c:max val="5000"/>
          <c:min val="100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6857984"/>
        <c:crosses val="max"/>
        <c:crossBetween val="between"/>
        <c:majorUnit val="1000"/>
        <c:minorUnit val="100"/>
      </c:valAx>
      <c:dateAx>
        <c:axId val="8685798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6856448"/>
        <c:crosses val="autoZero"/>
        <c:auto val="1"/>
        <c:lblOffset val="100"/>
        <c:baseTimeUnit val="months"/>
      </c:date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>
                <a:solidFill>
                  <a:srgbClr val="002060"/>
                </a:solidFill>
              </a:rPr>
              <a:t>Number of dwelling approvals (</a:t>
            </a:r>
            <a:r>
              <a:rPr lang="en-US" sz="2000" dirty="0" smtClean="0">
                <a:solidFill>
                  <a:srgbClr val="002060"/>
                </a:solidFill>
              </a:rPr>
              <a:t>p.a.)</a:t>
            </a:r>
            <a:endParaRPr lang="en-US" sz="20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53667035702851"/>
          <c:y val="0.12106992624038658"/>
          <c:w val="0.78788532700564518"/>
          <c:h val="0.69809855298417489"/>
        </c:manualLayout>
      </c:layout>
      <c:lineChart>
        <c:grouping val="standard"/>
        <c:varyColors val="0"/>
        <c:ser>
          <c:idx val="0"/>
          <c:order val="0"/>
          <c:tx>
            <c:strRef>
              <c:f>BuildApprov!$I$2:$I$3</c:f>
              <c:strCache>
                <c:ptCount val="1"/>
                <c:pt idx="0">
                  <c:v>Approvals (No) NSW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BuildApprov!$A$15:$A$81</c:f>
              <c:numCache>
                <c:formatCode>mmm\-yy</c:formatCode>
                <c:ptCount val="67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  <c:pt idx="10">
                  <c:v>40360</c:v>
                </c:pt>
                <c:pt idx="11">
                  <c:v>40391</c:v>
                </c:pt>
                <c:pt idx="12">
                  <c:v>40422</c:v>
                </c:pt>
                <c:pt idx="13">
                  <c:v>40452</c:v>
                </c:pt>
                <c:pt idx="14">
                  <c:v>40483</c:v>
                </c:pt>
                <c:pt idx="15">
                  <c:v>40513</c:v>
                </c:pt>
                <c:pt idx="16">
                  <c:v>40544</c:v>
                </c:pt>
                <c:pt idx="17">
                  <c:v>40575</c:v>
                </c:pt>
                <c:pt idx="18">
                  <c:v>40603</c:v>
                </c:pt>
                <c:pt idx="19">
                  <c:v>40634</c:v>
                </c:pt>
                <c:pt idx="20">
                  <c:v>40664</c:v>
                </c:pt>
                <c:pt idx="21">
                  <c:v>40695</c:v>
                </c:pt>
                <c:pt idx="22">
                  <c:v>40725</c:v>
                </c:pt>
                <c:pt idx="23">
                  <c:v>40756</c:v>
                </c:pt>
                <c:pt idx="24">
                  <c:v>40787</c:v>
                </c:pt>
                <c:pt idx="25">
                  <c:v>40817</c:v>
                </c:pt>
                <c:pt idx="26">
                  <c:v>40848</c:v>
                </c:pt>
                <c:pt idx="27">
                  <c:v>40878</c:v>
                </c:pt>
                <c:pt idx="28">
                  <c:v>40909</c:v>
                </c:pt>
                <c:pt idx="29">
                  <c:v>40940</c:v>
                </c:pt>
                <c:pt idx="30">
                  <c:v>40969</c:v>
                </c:pt>
                <c:pt idx="31">
                  <c:v>41000</c:v>
                </c:pt>
                <c:pt idx="32">
                  <c:v>41030</c:v>
                </c:pt>
                <c:pt idx="33">
                  <c:v>41061</c:v>
                </c:pt>
                <c:pt idx="34">
                  <c:v>41091</c:v>
                </c:pt>
                <c:pt idx="35">
                  <c:v>41122</c:v>
                </c:pt>
                <c:pt idx="36">
                  <c:v>41153</c:v>
                </c:pt>
                <c:pt idx="37">
                  <c:v>41183</c:v>
                </c:pt>
                <c:pt idx="38">
                  <c:v>41214</c:v>
                </c:pt>
                <c:pt idx="39">
                  <c:v>41244</c:v>
                </c:pt>
                <c:pt idx="40">
                  <c:v>41275</c:v>
                </c:pt>
                <c:pt idx="41">
                  <c:v>41306</c:v>
                </c:pt>
                <c:pt idx="42">
                  <c:v>41334</c:v>
                </c:pt>
                <c:pt idx="43">
                  <c:v>41365</c:v>
                </c:pt>
                <c:pt idx="44">
                  <c:v>41395</c:v>
                </c:pt>
                <c:pt idx="45">
                  <c:v>41426</c:v>
                </c:pt>
                <c:pt idx="46">
                  <c:v>41456</c:v>
                </c:pt>
                <c:pt idx="47">
                  <c:v>41487</c:v>
                </c:pt>
                <c:pt idx="48">
                  <c:v>41518</c:v>
                </c:pt>
                <c:pt idx="49">
                  <c:v>41548</c:v>
                </c:pt>
                <c:pt idx="50">
                  <c:v>41579</c:v>
                </c:pt>
                <c:pt idx="51">
                  <c:v>41609</c:v>
                </c:pt>
                <c:pt idx="52">
                  <c:v>41640</c:v>
                </c:pt>
                <c:pt idx="53">
                  <c:v>41671</c:v>
                </c:pt>
                <c:pt idx="54">
                  <c:v>41699</c:v>
                </c:pt>
                <c:pt idx="55">
                  <c:v>41730</c:v>
                </c:pt>
                <c:pt idx="56">
                  <c:v>41760</c:v>
                </c:pt>
                <c:pt idx="57">
                  <c:v>41791</c:v>
                </c:pt>
                <c:pt idx="58">
                  <c:v>41821</c:v>
                </c:pt>
                <c:pt idx="59">
                  <c:v>41852</c:v>
                </c:pt>
                <c:pt idx="60">
                  <c:v>41883</c:v>
                </c:pt>
                <c:pt idx="61">
                  <c:v>41913</c:v>
                </c:pt>
                <c:pt idx="62">
                  <c:v>41944</c:v>
                </c:pt>
                <c:pt idx="63">
                  <c:v>41974</c:v>
                </c:pt>
                <c:pt idx="64">
                  <c:v>42005</c:v>
                </c:pt>
                <c:pt idx="65">
                  <c:v>42036</c:v>
                </c:pt>
                <c:pt idx="66">
                  <c:v>42064</c:v>
                </c:pt>
              </c:numCache>
            </c:numRef>
          </c:cat>
          <c:val>
            <c:numRef>
              <c:f>BuildApprov!$I$15:$I$81</c:f>
              <c:numCache>
                <c:formatCode>0</c:formatCode>
                <c:ptCount val="67"/>
                <c:pt idx="0">
                  <c:v>25867</c:v>
                </c:pt>
                <c:pt idx="1">
                  <c:v>26299</c:v>
                </c:pt>
                <c:pt idx="2">
                  <c:v>27373</c:v>
                </c:pt>
                <c:pt idx="3">
                  <c:v>28132</c:v>
                </c:pt>
                <c:pt idx="4">
                  <c:v>29420</c:v>
                </c:pt>
                <c:pt idx="5">
                  <c:v>30641</c:v>
                </c:pt>
                <c:pt idx="6">
                  <c:v>32463</c:v>
                </c:pt>
                <c:pt idx="7">
                  <c:v>33056</c:v>
                </c:pt>
                <c:pt idx="8">
                  <c:v>34128</c:v>
                </c:pt>
                <c:pt idx="9">
                  <c:v>34777</c:v>
                </c:pt>
                <c:pt idx="10">
                  <c:v>35614</c:v>
                </c:pt>
                <c:pt idx="11">
                  <c:v>35553</c:v>
                </c:pt>
                <c:pt idx="12">
                  <c:v>35335</c:v>
                </c:pt>
                <c:pt idx="13">
                  <c:v>36368</c:v>
                </c:pt>
                <c:pt idx="14">
                  <c:v>36462</c:v>
                </c:pt>
                <c:pt idx="15">
                  <c:v>36827</c:v>
                </c:pt>
                <c:pt idx="16">
                  <c:v>36375</c:v>
                </c:pt>
                <c:pt idx="17">
                  <c:v>36114</c:v>
                </c:pt>
                <c:pt idx="18">
                  <c:v>35827</c:v>
                </c:pt>
                <c:pt idx="19">
                  <c:v>35790</c:v>
                </c:pt>
                <c:pt idx="20">
                  <c:v>35086</c:v>
                </c:pt>
                <c:pt idx="21">
                  <c:v>34630</c:v>
                </c:pt>
                <c:pt idx="22">
                  <c:v>34213</c:v>
                </c:pt>
                <c:pt idx="23">
                  <c:v>35852</c:v>
                </c:pt>
                <c:pt idx="24">
                  <c:v>36122</c:v>
                </c:pt>
                <c:pt idx="25">
                  <c:v>35259</c:v>
                </c:pt>
                <c:pt idx="26">
                  <c:v>35252</c:v>
                </c:pt>
                <c:pt idx="27">
                  <c:v>34496</c:v>
                </c:pt>
                <c:pt idx="28">
                  <c:v>34640</c:v>
                </c:pt>
                <c:pt idx="29">
                  <c:v>33859</c:v>
                </c:pt>
                <c:pt idx="30">
                  <c:v>33788</c:v>
                </c:pt>
                <c:pt idx="31">
                  <c:v>33148</c:v>
                </c:pt>
                <c:pt idx="32">
                  <c:v>34515</c:v>
                </c:pt>
                <c:pt idx="33">
                  <c:v>35357</c:v>
                </c:pt>
                <c:pt idx="34">
                  <c:v>35278</c:v>
                </c:pt>
                <c:pt idx="35">
                  <c:v>33939</c:v>
                </c:pt>
                <c:pt idx="36">
                  <c:v>35022</c:v>
                </c:pt>
                <c:pt idx="37">
                  <c:v>36576</c:v>
                </c:pt>
                <c:pt idx="38">
                  <c:v>36878</c:v>
                </c:pt>
                <c:pt idx="39">
                  <c:v>38015</c:v>
                </c:pt>
                <c:pt idx="40">
                  <c:v>38588</c:v>
                </c:pt>
                <c:pt idx="41">
                  <c:v>39329</c:v>
                </c:pt>
                <c:pt idx="42">
                  <c:v>39170</c:v>
                </c:pt>
                <c:pt idx="43">
                  <c:v>41052</c:v>
                </c:pt>
                <c:pt idx="44">
                  <c:v>40780</c:v>
                </c:pt>
                <c:pt idx="45">
                  <c:v>41290</c:v>
                </c:pt>
                <c:pt idx="46">
                  <c:v>42002</c:v>
                </c:pt>
                <c:pt idx="47">
                  <c:v>43399</c:v>
                </c:pt>
                <c:pt idx="48">
                  <c:v>45041</c:v>
                </c:pt>
                <c:pt idx="49">
                  <c:v>45077</c:v>
                </c:pt>
                <c:pt idx="50">
                  <c:v>46469</c:v>
                </c:pt>
                <c:pt idx="51">
                  <c:v>47500</c:v>
                </c:pt>
                <c:pt idx="52">
                  <c:v>48699</c:v>
                </c:pt>
                <c:pt idx="53">
                  <c:v>49619</c:v>
                </c:pt>
                <c:pt idx="54">
                  <c:v>51531</c:v>
                </c:pt>
                <c:pt idx="55">
                  <c:v>50861</c:v>
                </c:pt>
                <c:pt idx="56">
                  <c:v>51756</c:v>
                </c:pt>
                <c:pt idx="57">
                  <c:v>51940</c:v>
                </c:pt>
                <c:pt idx="58">
                  <c:v>52471</c:v>
                </c:pt>
                <c:pt idx="59">
                  <c:v>52620</c:v>
                </c:pt>
                <c:pt idx="60">
                  <c:v>50957</c:v>
                </c:pt>
                <c:pt idx="61">
                  <c:v>51241</c:v>
                </c:pt>
                <c:pt idx="62">
                  <c:v>50908</c:v>
                </c:pt>
                <c:pt idx="63">
                  <c:v>52353</c:v>
                </c:pt>
                <c:pt idx="64">
                  <c:v>52331</c:v>
                </c:pt>
                <c:pt idx="65">
                  <c:v>53444</c:v>
                </c:pt>
                <c:pt idx="66">
                  <c:v>54328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73664"/>
        <c:axId val="86679552"/>
      </c:lineChart>
      <c:lineChart>
        <c:grouping val="standard"/>
        <c:varyColors val="0"/>
        <c:ser>
          <c:idx val="1"/>
          <c:order val="1"/>
          <c:tx>
            <c:strRef>
              <c:f>BuildApprov!$H$2:$H$3</c:f>
              <c:strCache>
                <c:ptCount val="1"/>
                <c:pt idx="0">
                  <c:v>Approvals (No) Hunter</c:v>
                </c:pt>
              </c:strCache>
            </c:strRef>
          </c:tx>
          <c:spPr>
            <a:ln w="762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BuildApprov!$A$15:$A$81</c:f>
              <c:numCache>
                <c:formatCode>mmm\-yy</c:formatCode>
                <c:ptCount val="67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  <c:pt idx="10">
                  <c:v>40360</c:v>
                </c:pt>
                <c:pt idx="11">
                  <c:v>40391</c:v>
                </c:pt>
                <c:pt idx="12">
                  <c:v>40422</c:v>
                </c:pt>
                <c:pt idx="13">
                  <c:v>40452</c:v>
                </c:pt>
                <c:pt idx="14">
                  <c:v>40483</c:v>
                </c:pt>
                <c:pt idx="15">
                  <c:v>40513</c:v>
                </c:pt>
                <c:pt idx="16">
                  <c:v>40544</c:v>
                </c:pt>
                <c:pt idx="17">
                  <c:v>40575</c:v>
                </c:pt>
                <c:pt idx="18">
                  <c:v>40603</c:v>
                </c:pt>
                <c:pt idx="19">
                  <c:v>40634</c:v>
                </c:pt>
                <c:pt idx="20">
                  <c:v>40664</c:v>
                </c:pt>
                <c:pt idx="21">
                  <c:v>40695</c:v>
                </c:pt>
                <c:pt idx="22">
                  <c:v>40725</c:v>
                </c:pt>
                <c:pt idx="23">
                  <c:v>40756</c:v>
                </c:pt>
                <c:pt idx="24">
                  <c:v>40787</c:v>
                </c:pt>
                <c:pt idx="25">
                  <c:v>40817</c:v>
                </c:pt>
                <c:pt idx="26">
                  <c:v>40848</c:v>
                </c:pt>
                <c:pt idx="27">
                  <c:v>40878</c:v>
                </c:pt>
                <c:pt idx="28">
                  <c:v>40909</c:v>
                </c:pt>
                <c:pt idx="29">
                  <c:v>40940</c:v>
                </c:pt>
                <c:pt idx="30">
                  <c:v>40969</c:v>
                </c:pt>
                <c:pt idx="31">
                  <c:v>41000</c:v>
                </c:pt>
                <c:pt idx="32">
                  <c:v>41030</c:v>
                </c:pt>
                <c:pt idx="33">
                  <c:v>41061</c:v>
                </c:pt>
                <c:pt idx="34">
                  <c:v>41091</c:v>
                </c:pt>
                <c:pt idx="35">
                  <c:v>41122</c:v>
                </c:pt>
                <c:pt idx="36">
                  <c:v>41153</c:v>
                </c:pt>
                <c:pt idx="37">
                  <c:v>41183</c:v>
                </c:pt>
                <c:pt idx="38">
                  <c:v>41214</c:v>
                </c:pt>
                <c:pt idx="39">
                  <c:v>41244</c:v>
                </c:pt>
                <c:pt idx="40">
                  <c:v>41275</c:v>
                </c:pt>
                <c:pt idx="41">
                  <c:v>41306</c:v>
                </c:pt>
                <c:pt idx="42">
                  <c:v>41334</c:v>
                </c:pt>
                <c:pt idx="43">
                  <c:v>41365</c:v>
                </c:pt>
                <c:pt idx="44">
                  <c:v>41395</c:v>
                </c:pt>
                <c:pt idx="45">
                  <c:v>41426</c:v>
                </c:pt>
                <c:pt idx="46">
                  <c:v>41456</c:v>
                </c:pt>
                <c:pt idx="47">
                  <c:v>41487</c:v>
                </c:pt>
                <c:pt idx="48">
                  <c:v>41518</c:v>
                </c:pt>
                <c:pt idx="49">
                  <c:v>41548</c:v>
                </c:pt>
                <c:pt idx="50">
                  <c:v>41579</c:v>
                </c:pt>
                <c:pt idx="51">
                  <c:v>41609</c:v>
                </c:pt>
                <c:pt idx="52">
                  <c:v>41640</c:v>
                </c:pt>
                <c:pt idx="53">
                  <c:v>41671</c:v>
                </c:pt>
                <c:pt idx="54">
                  <c:v>41699</c:v>
                </c:pt>
                <c:pt idx="55">
                  <c:v>41730</c:v>
                </c:pt>
                <c:pt idx="56">
                  <c:v>41760</c:v>
                </c:pt>
                <c:pt idx="57">
                  <c:v>41791</c:v>
                </c:pt>
                <c:pt idx="58">
                  <c:v>41821</c:v>
                </c:pt>
                <c:pt idx="59">
                  <c:v>41852</c:v>
                </c:pt>
                <c:pt idx="60">
                  <c:v>41883</c:v>
                </c:pt>
                <c:pt idx="61">
                  <c:v>41913</c:v>
                </c:pt>
                <c:pt idx="62">
                  <c:v>41944</c:v>
                </c:pt>
                <c:pt idx="63">
                  <c:v>41974</c:v>
                </c:pt>
                <c:pt idx="64">
                  <c:v>42005</c:v>
                </c:pt>
                <c:pt idx="65">
                  <c:v>42036</c:v>
                </c:pt>
                <c:pt idx="66">
                  <c:v>42064</c:v>
                </c:pt>
              </c:numCache>
            </c:numRef>
          </c:cat>
          <c:val>
            <c:numRef>
              <c:f>BuildApprov!$H$15:$H$81</c:f>
              <c:numCache>
                <c:formatCode>0</c:formatCode>
                <c:ptCount val="67"/>
                <c:pt idx="0">
                  <c:v>2457</c:v>
                </c:pt>
                <c:pt idx="1">
                  <c:v>2455</c:v>
                </c:pt>
                <c:pt idx="2">
                  <c:v>2578</c:v>
                </c:pt>
                <c:pt idx="3">
                  <c:v>2698</c:v>
                </c:pt>
                <c:pt idx="4">
                  <c:v>3018</c:v>
                </c:pt>
                <c:pt idx="5">
                  <c:v>3104</c:v>
                </c:pt>
                <c:pt idx="6">
                  <c:v>3406</c:v>
                </c:pt>
                <c:pt idx="7">
                  <c:v>3546</c:v>
                </c:pt>
                <c:pt idx="8">
                  <c:v>3731</c:v>
                </c:pt>
                <c:pt idx="9">
                  <c:v>3803</c:v>
                </c:pt>
                <c:pt idx="10">
                  <c:v>3923</c:v>
                </c:pt>
                <c:pt idx="11">
                  <c:v>3865</c:v>
                </c:pt>
                <c:pt idx="12">
                  <c:v>3772</c:v>
                </c:pt>
                <c:pt idx="13">
                  <c:v>3766</c:v>
                </c:pt>
                <c:pt idx="14">
                  <c:v>3723</c:v>
                </c:pt>
                <c:pt idx="15">
                  <c:v>3673</c:v>
                </c:pt>
                <c:pt idx="16">
                  <c:v>3376</c:v>
                </c:pt>
                <c:pt idx="17">
                  <c:v>3343</c:v>
                </c:pt>
                <c:pt idx="18">
                  <c:v>3152</c:v>
                </c:pt>
                <c:pt idx="19">
                  <c:v>3057</c:v>
                </c:pt>
                <c:pt idx="20">
                  <c:v>2975</c:v>
                </c:pt>
                <c:pt idx="21">
                  <c:v>2949</c:v>
                </c:pt>
                <c:pt idx="22">
                  <c:v>2864</c:v>
                </c:pt>
                <c:pt idx="23">
                  <c:v>3016</c:v>
                </c:pt>
                <c:pt idx="24">
                  <c:v>3059</c:v>
                </c:pt>
                <c:pt idx="25">
                  <c:v>3061</c:v>
                </c:pt>
                <c:pt idx="26">
                  <c:v>3181</c:v>
                </c:pt>
                <c:pt idx="27">
                  <c:v>3139</c:v>
                </c:pt>
                <c:pt idx="28">
                  <c:v>3139</c:v>
                </c:pt>
                <c:pt idx="29">
                  <c:v>3141</c:v>
                </c:pt>
                <c:pt idx="30">
                  <c:v>3036</c:v>
                </c:pt>
                <c:pt idx="31">
                  <c:v>2993</c:v>
                </c:pt>
                <c:pt idx="32">
                  <c:v>2953</c:v>
                </c:pt>
                <c:pt idx="33">
                  <c:v>2946</c:v>
                </c:pt>
                <c:pt idx="34">
                  <c:v>2899</c:v>
                </c:pt>
                <c:pt idx="35">
                  <c:v>2852</c:v>
                </c:pt>
                <c:pt idx="36">
                  <c:v>2866</c:v>
                </c:pt>
                <c:pt idx="37">
                  <c:v>2898</c:v>
                </c:pt>
                <c:pt idx="38">
                  <c:v>2941</c:v>
                </c:pt>
                <c:pt idx="39">
                  <c:v>2960</c:v>
                </c:pt>
                <c:pt idx="40">
                  <c:v>2974</c:v>
                </c:pt>
                <c:pt idx="41">
                  <c:v>2966</c:v>
                </c:pt>
                <c:pt idx="42">
                  <c:v>3055</c:v>
                </c:pt>
                <c:pt idx="43">
                  <c:v>3181</c:v>
                </c:pt>
                <c:pt idx="44">
                  <c:v>3237</c:v>
                </c:pt>
                <c:pt idx="45">
                  <c:v>3327</c:v>
                </c:pt>
                <c:pt idx="46">
                  <c:v>3451</c:v>
                </c:pt>
                <c:pt idx="47">
                  <c:v>3428</c:v>
                </c:pt>
                <c:pt idx="48">
                  <c:v>3577</c:v>
                </c:pt>
                <c:pt idx="49">
                  <c:v>3638</c:v>
                </c:pt>
                <c:pt idx="50">
                  <c:v>3845</c:v>
                </c:pt>
                <c:pt idx="51">
                  <c:v>3813</c:v>
                </c:pt>
                <c:pt idx="52">
                  <c:v>3846</c:v>
                </c:pt>
                <c:pt idx="53">
                  <c:v>3828</c:v>
                </c:pt>
                <c:pt idx="54">
                  <c:v>4003</c:v>
                </c:pt>
                <c:pt idx="55">
                  <c:v>3924</c:v>
                </c:pt>
                <c:pt idx="56">
                  <c:v>3956</c:v>
                </c:pt>
                <c:pt idx="57">
                  <c:v>3880</c:v>
                </c:pt>
                <c:pt idx="58">
                  <c:v>3834</c:v>
                </c:pt>
                <c:pt idx="59">
                  <c:v>3875</c:v>
                </c:pt>
                <c:pt idx="60">
                  <c:v>3683</c:v>
                </c:pt>
                <c:pt idx="61">
                  <c:v>3615</c:v>
                </c:pt>
                <c:pt idx="62">
                  <c:v>3546</c:v>
                </c:pt>
                <c:pt idx="63">
                  <c:v>3409</c:v>
                </c:pt>
                <c:pt idx="64">
                  <c:v>3355</c:v>
                </c:pt>
                <c:pt idx="65">
                  <c:v>3314</c:v>
                </c:pt>
                <c:pt idx="66">
                  <c:v>3199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82624"/>
        <c:axId val="86681088"/>
      </c:lineChart>
      <c:dateAx>
        <c:axId val="86673664"/>
        <c:scaling>
          <c:orientation val="minMax"/>
          <c:max val="42064"/>
          <c:min val="40238"/>
        </c:scaling>
        <c:delete val="0"/>
        <c:axPos val="b"/>
        <c:numFmt formatCode="mmm" sourceLinked="0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6679552"/>
        <c:crosses val="autoZero"/>
        <c:auto val="1"/>
        <c:lblOffset val="100"/>
        <c:baseTimeUnit val="months"/>
        <c:majorUnit val="6"/>
        <c:majorTimeUnit val="months"/>
      </c:dateAx>
      <c:valAx>
        <c:axId val="86679552"/>
        <c:scaling>
          <c:orientation val="minMax"/>
          <c:max val="60000"/>
          <c:min val="1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6673664"/>
        <c:crosses val="autoZero"/>
        <c:crossBetween val="between"/>
        <c:majorUnit val="12000"/>
      </c:valAx>
      <c:valAx>
        <c:axId val="86681088"/>
        <c:scaling>
          <c:orientation val="minMax"/>
          <c:max val="5000"/>
          <c:min val="100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6682624"/>
        <c:crosses val="max"/>
        <c:crossBetween val="between"/>
        <c:majorUnit val="1000"/>
        <c:minorUnit val="100"/>
      </c:valAx>
      <c:dateAx>
        <c:axId val="866826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6681088"/>
        <c:crosses val="autoZero"/>
        <c:auto val="1"/>
        <c:lblOffset val="100"/>
        <c:baseTimeUnit val="months"/>
      </c:date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2000" dirty="0">
                <a:solidFill>
                  <a:srgbClr val="002060"/>
                </a:solidFill>
              </a:rPr>
              <a:t>Economic outlook for the</a:t>
            </a:r>
            <a:r>
              <a:rPr lang="en-AU" sz="2000" baseline="0" dirty="0">
                <a:solidFill>
                  <a:srgbClr val="002060"/>
                </a:solidFill>
              </a:rPr>
              <a:t> Hunter</a:t>
            </a:r>
            <a:r>
              <a:rPr lang="en-AU" sz="1900" baseline="0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en-AU" sz="1500" b="0" dirty="0">
                <a:solidFill>
                  <a:srgbClr val="002060"/>
                </a:solidFill>
              </a:rPr>
              <a:t>Next 12 months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2377542846116508E-2"/>
          <c:y val="0.17083865973464918"/>
          <c:w val="0.83080695712172337"/>
          <c:h val="0.63967643797324636"/>
        </c:manualLayout>
      </c:layout>
      <c:lineChart>
        <c:grouping val="standard"/>
        <c:varyColors val="0"/>
        <c:ser>
          <c:idx val="1"/>
          <c:order val="0"/>
          <c:tx>
            <c:strRef>
              <c:f>OmnibusData!$G$2:$G$3</c:f>
              <c:strCache>
                <c:ptCount val="1"/>
                <c:pt idx="0">
                  <c:v>Consumer finances 12-month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OmnibusData!$A$4:$A$48</c:f>
              <c:numCache>
                <c:formatCode>mmm\-yy</c:formatCode>
                <c:ptCount val="45"/>
                <c:pt idx="0">
                  <c:v>38047</c:v>
                </c:pt>
                <c:pt idx="1">
                  <c:v>38139</c:v>
                </c:pt>
                <c:pt idx="2">
                  <c:v>38231</c:v>
                </c:pt>
                <c:pt idx="3">
                  <c:v>38322</c:v>
                </c:pt>
                <c:pt idx="4">
                  <c:v>38412</c:v>
                </c:pt>
                <c:pt idx="5">
                  <c:v>38504</c:v>
                </c:pt>
                <c:pt idx="6">
                  <c:v>38596</c:v>
                </c:pt>
                <c:pt idx="7">
                  <c:v>38687</c:v>
                </c:pt>
                <c:pt idx="8">
                  <c:v>38777</c:v>
                </c:pt>
                <c:pt idx="9">
                  <c:v>38869</c:v>
                </c:pt>
                <c:pt idx="10">
                  <c:v>38961</c:v>
                </c:pt>
                <c:pt idx="11">
                  <c:v>39052</c:v>
                </c:pt>
                <c:pt idx="12">
                  <c:v>39142</c:v>
                </c:pt>
                <c:pt idx="13">
                  <c:v>39234</c:v>
                </c:pt>
                <c:pt idx="14">
                  <c:v>39326</c:v>
                </c:pt>
                <c:pt idx="15">
                  <c:v>39417</c:v>
                </c:pt>
                <c:pt idx="16">
                  <c:v>39508</c:v>
                </c:pt>
                <c:pt idx="17">
                  <c:v>39600</c:v>
                </c:pt>
                <c:pt idx="18">
                  <c:v>39692</c:v>
                </c:pt>
                <c:pt idx="19">
                  <c:v>39783</c:v>
                </c:pt>
                <c:pt idx="20">
                  <c:v>39873</c:v>
                </c:pt>
                <c:pt idx="21">
                  <c:v>39965</c:v>
                </c:pt>
                <c:pt idx="22">
                  <c:v>40057</c:v>
                </c:pt>
                <c:pt idx="23">
                  <c:v>40148</c:v>
                </c:pt>
                <c:pt idx="24">
                  <c:v>40238</c:v>
                </c:pt>
                <c:pt idx="25">
                  <c:v>40330</c:v>
                </c:pt>
                <c:pt idx="26">
                  <c:v>40422</c:v>
                </c:pt>
                <c:pt idx="27">
                  <c:v>40513</c:v>
                </c:pt>
                <c:pt idx="28">
                  <c:v>40603</c:v>
                </c:pt>
                <c:pt idx="29">
                  <c:v>40695</c:v>
                </c:pt>
                <c:pt idx="30">
                  <c:v>40787</c:v>
                </c:pt>
                <c:pt idx="31">
                  <c:v>40878</c:v>
                </c:pt>
                <c:pt idx="32">
                  <c:v>40969</c:v>
                </c:pt>
                <c:pt idx="33">
                  <c:v>41061</c:v>
                </c:pt>
                <c:pt idx="34">
                  <c:v>41153</c:v>
                </c:pt>
                <c:pt idx="35">
                  <c:v>41244</c:v>
                </c:pt>
                <c:pt idx="36">
                  <c:v>41334</c:v>
                </c:pt>
                <c:pt idx="37">
                  <c:v>41426</c:v>
                </c:pt>
                <c:pt idx="38">
                  <c:v>41518</c:v>
                </c:pt>
                <c:pt idx="39">
                  <c:v>41609</c:v>
                </c:pt>
                <c:pt idx="40">
                  <c:v>41699</c:v>
                </c:pt>
                <c:pt idx="41">
                  <c:v>41791</c:v>
                </c:pt>
                <c:pt idx="42">
                  <c:v>41883</c:v>
                </c:pt>
                <c:pt idx="43">
                  <c:v>41974</c:v>
                </c:pt>
                <c:pt idx="44">
                  <c:v>42064</c:v>
                </c:pt>
              </c:numCache>
            </c:numRef>
          </c:cat>
          <c:val>
            <c:numRef>
              <c:f>OmnibusData!$G$4:$G$48</c:f>
              <c:numCache>
                <c:formatCode>General</c:formatCode>
                <c:ptCount val="45"/>
                <c:pt idx="14" formatCode="0.000">
                  <c:v>0.30062241534957579</c:v>
                </c:pt>
                <c:pt idx="15" formatCode="0.000">
                  <c:v>0.34063275916018343</c:v>
                </c:pt>
                <c:pt idx="16" formatCode="0.000">
                  <c:v>0.1864577381089858</c:v>
                </c:pt>
                <c:pt idx="17" formatCode="0.000">
                  <c:v>9.2600107126783016E-2</c:v>
                </c:pt>
                <c:pt idx="18" formatCode="0.000">
                  <c:v>0.29966868186719653</c:v>
                </c:pt>
                <c:pt idx="19" formatCode="0.000">
                  <c:v>0.22047861804278712</c:v>
                </c:pt>
                <c:pt idx="20" formatCode="0.000">
                  <c:v>0.22374140200250192</c:v>
                </c:pt>
                <c:pt idx="21" formatCode="0.000">
                  <c:v>0.27106193190079386</c:v>
                </c:pt>
                <c:pt idx="22" formatCode="0.000">
                  <c:v>0.3480897670044758</c:v>
                </c:pt>
                <c:pt idx="23" formatCode="0.000">
                  <c:v>0.37754148270598042</c:v>
                </c:pt>
                <c:pt idx="24" formatCode="0.000">
                  <c:v>0.2653371002292082</c:v>
                </c:pt>
                <c:pt idx="25" formatCode="0.000">
                  <c:v>0.20788488590996934</c:v>
                </c:pt>
                <c:pt idx="26" formatCode="0.000">
                  <c:v>0.32450655542404583</c:v>
                </c:pt>
                <c:pt idx="27" formatCode="0.000">
                  <c:v>0.33546349293665179</c:v>
                </c:pt>
                <c:pt idx="28" formatCode="0.000">
                  <c:v>0.14684576115651771</c:v>
                </c:pt>
                <c:pt idx="29" formatCode="0.000">
                  <c:v>0.29792412095321996</c:v>
                </c:pt>
                <c:pt idx="30" formatCode="0.000">
                  <c:v>0.1843372562053931</c:v>
                </c:pt>
                <c:pt idx="31" formatCode="0.000">
                  <c:v>0.22724884524720901</c:v>
                </c:pt>
                <c:pt idx="32" formatCode="0.000">
                  <c:v>0.25839164839430273</c:v>
                </c:pt>
                <c:pt idx="33" formatCode="0.000">
                  <c:v>0.18285154851621233</c:v>
                </c:pt>
                <c:pt idx="34" formatCode="0.000">
                  <c:v>0.1919248610024944</c:v>
                </c:pt>
                <c:pt idx="35" formatCode="0.000">
                  <c:v>0.29874210605027995</c:v>
                </c:pt>
                <c:pt idx="36" formatCode="0.000">
                  <c:v>0.28443006614730182</c:v>
                </c:pt>
                <c:pt idx="37" formatCode="0.000">
                  <c:v>0.17092452279411852</c:v>
                </c:pt>
                <c:pt idx="38" formatCode="0.000">
                  <c:v>0.22275882192182994</c:v>
                </c:pt>
                <c:pt idx="39" formatCode="0.000">
                  <c:v>0.1832204790800942</c:v>
                </c:pt>
                <c:pt idx="40" formatCode="0.000">
                  <c:v>0.15185992751041866</c:v>
                </c:pt>
                <c:pt idx="41" formatCode="0.000">
                  <c:v>0.13212066373550391</c:v>
                </c:pt>
                <c:pt idx="42" formatCode="0.000">
                  <c:v>0.13982703516555617</c:v>
                </c:pt>
                <c:pt idx="43" formatCode="0.000">
                  <c:v>0.25925899849068612</c:v>
                </c:pt>
                <c:pt idx="44" formatCode="0.000">
                  <c:v>0.21457700659379908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27392"/>
        <c:axId val="86828928"/>
      </c:lineChart>
      <c:lineChart>
        <c:grouping val="standard"/>
        <c:varyColors val="0"/>
        <c:ser>
          <c:idx val="0"/>
          <c:order val="1"/>
          <c:tx>
            <c:strRef>
              <c:f>OmnibusData!$C$2:$C$3</c:f>
              <c:strCache>
                <c:ptCount val="1"/>
                <c:pt idx="0">
                  <c:v>Business Outlook 12-month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OmnibusData!$A$4:$A$48</c:f>
              <c:numCache>
                <c:formatCode>mmm\-yy</c:formatCode>
                <c:ptCount val="45"/>
                <c:pt idx="0">
                  <c:v>38047</c:v>
                </c:pt>
                <c:pt idx="1">
                  <c:v>38139</c:v>
                </c:pt>
                <c:pt idx="2">
                  <c:v>38231</c:v>
                </c:pt>
                <c:pt idx="3">
                  <c:v>38322</c:v>
                </c:pt>
                <c:pt idx="4">
                  <c:v>38412</c:v>
                </c:pt>
                <c:pt idx="5">
                  <c:v>38504</c:v>
                </c:pt>
                <c:pt idx="6">
                  <c:v>38596</c:v>
                </c:pt>
                <c:pt idx="7">
                  <c:v>38687</c:v>
                </c:pt>
                <c:pt idx="8">
                  <c:v>38777</c:v>
                </c:pt>
                <c:pt idx="9">
                  <c:v>38869</c:v>
                </c:pt>
                <c:pt idx="10">
                  <c:v>38961</c:v>
                </c:pt>
                <c:pt idx="11">
                  <c:v>39052</c:v>
                </c:pt>
                <c:pt idx="12">
                  <c:v>39142</c:v>
                </c:pt>
                <c:pt idx="13">
                  <c:v>39234</c:v>
                </c:pt>
                <c:pt idx="14">
                  <c:v>39326</c:v>
                </c:pt>
                <c:pt idx="15">
                  <c:v>39417</c:v>
                </c:pt>
                <c:pt idx="16">
                  <c:v>39508</c:v>
                </c:pt>
                <c:pt idx="17">
                  <c:v>39600</c:v>
                </c:pt>
                <c:pt idx="18">
                  <c:v>39692</c:v>
                </c:pt>
                <c:pt idx="19">
                  <c:v>39783</c:v>
                </c:pt>
                <c:pt idx="20">
                  <c:v>39873</c:v>
                </c:pt>
                <c:pt idx="21">
                  <c:v>39965</c:v>
                </c:pt>
                <c:pt idx="22">
                  <c:v>40057</c:v>
                </c:pt>
                <c:pt idx="23">
                  <c:v>40148</c:v>
                </c:pt>
                <c:pt idx="24">
                  <c:v>40238</c:v>
                </c:pt>
                <c:pt idx="25">
                  <c:v>40330</c:v>
                </c:pt>
                <c:pt idx="26">
                  <c:v>40422</c:v>
                </c:pt>
                <c:pt idx="27">
                  <c:v>40513</c:v>
                </c:pt>
                <c:pt idx="28">
                  <c:v>40603</c:v>
                </c:pt>
                <c:pt idx="29">
                  <c:v>40695</c:v>
                </c:pt>
                <c:pt idx="30">
                  <c:v>40787</c:v>
                </c:pt>
                <c:pt idx="31">
                  <c:v>40878</c:v>
                </c:pt>
                <c:pt idx="32">
                  <c:v>40969</c:v>
                </c:pt>
                <c:pt idx="33">
                  <c:v>41061</c:v>
                </c:pt>
                <c:pt idx="34">
                  <c:v>41153</c:v>
                </c:pt>
                <c:pt idx="35">
                  <c:v>41244</c:v>
                </c:pt>
                <c:pt idx="36">
                  <c:v>41334</c:v>
                </c:pt>
                <c:pt idx="37">
                  <c:v>41426</c:v>
                </c:pt>
                <c:pt idx="38">
                  <c:v>41518</c:v>
                </c:pt>
                <c:pt idx="39">
                  <c:v>41609</c:v>
                </c:pt>
                <c:pt idx="40">
                  <c:v>41699</c:v>
                </c:pt>
                <c:pt idx="41">
                  <c:v>41791</c:v>
                </c:pt>
                <c:pt idx="42">
                  <c:v>41883</c:v>
                </c:pt>
                <c:pt idx="43">
                  <c:v>41974</c:v>
                </c:pt>
                <c:pt idx="44">
                  <c:v>42064</c:v>
                </c:pt>
              </c:numCache>
            </c:numRef>
          </c:cat>
          <c:val>
            <c:numRef>
              <c:f>OmnibusData!$M$4:$M$48</c:f>
              <c:numCache>
                <c:formatCode>0.000</c:formatCode>
                <c:ptCount val="45"/>
                <c:pt idx="0">
                  <c:v>0.33146113202936367</c:v>
                </c:pt>
                <c:pt idx="1">
                  <c:v>0.32362351145058554</c:v>
                </c:pt>
                <c:pt idx="2">
                  <c:v>0.29802624182601223</c:v>
                </c:pt>
                <c:pt idx="3">
                  <c:v>0.30542905639865936</c:v>
                </c:pt>
                <c:pt idx="4">
                  <c:v>0.2673959348015631</c:v>
                </c:pt>
                <c:pt idx="5">
                  <c:v>0.23714432979111566</c:v>
                </c:pt>
                <c:pt idx="6">
                  <c:v>0.2199500259191608</c:v>
                </c:pt>
                <c:pt idx="7">
                  <c:v>0.17344661833091957</c:v>
                </c:pt>
                <c:pt idx="8">
                  <c:v>0.20024352130263456</c:v>
                </c:pt>
                <c:pt idx="9">
                  <c:v>0.18641906611010117</c:v>
                </c:pt>
                <c:pt idx="10">
                  <c:v>0.14227050682809839</c:v>
                </c:pt>
                <c:pt idx="11">
                  <c:v>0.13698816477764708</c:v>
                </c:pt>
                <c:pt idx="12">
                  <c:v>0.13058149251970286</c:v>
                </c:pt>
                <c:pt idx="13">
                  <c:v>0.163473434171027</c:v>
                </c:pt>
                <c:pt idx="14">
                  <c:v>0.21820442308626975</c:v>
                </c:pt>
                <c:pt idx="15">
                  <c:v>0.24524389198845764</c:v>
                </c:pt>
                <c:pt idx="16">
                  <c:v>0.17386681916942376</c:v>
                </c:pt>
                <c:pt idx="17">
                  <c:v>8.2083473554095843E-2</c:v>
                </c:pt>
                <c:pt idx="18">
                  <c:v>3.2170273765863677E-2</c:v>
                </c:pt>
                <c:pt idx="19">
                  <c:v>-8.0274162492394108E-2</c:v>
                </c:pt>
                <c:pt idx="20">
                  <c:v>-0.15074616099398619</c:v>
                </c:pt>
                <c:pt idx="21">
                  <c:v>-8.3210307017454188E-2</c:v>
                </c:pt>
                <c:pt idx="22">
                  <c:v>-5.0864334141860756E-3</c:v>
                </c:pt>
                <c:pt idx="23">
                  <c:v>0.14110439585869949</c:v>
                </c:pt>
                <c:pt idx="24">
                  <c:v>0.31702819590716946</c:v>
                </c:pt>
                <c:pt idx="25">
                  <c:v>0.32677093661017498</c:v>
                </c:pt>
                <c:pt idx="26">
                  <c:v>0.2663953208466282</c:v>
                </c:pt>
                <c:pt idx="27">
                  <c:v>0.21037455960095353</c:v>
                </c:pt>
                <c:pt idx="28">
                  <c:v>0.1737343630382675</c:v>
                </c:pt>
                <c:pt idx="29">
                  <c:v>0.15161016817298589</c:v>
                </c:pt>
                <c:pt idx="30">
                  <c:v>0.11319381478952717</c:v>
                </c:pt>
                <c:pt idx="31">
                  <c:v>0.11060878077592173</c:v>
                </c:pt>
                <c:pt idx="32">
                  <c:v>6.4955070528571968E-2</c:v>
                </c:pt>
                <c:pt idx="33">
                  <c:v>2.8641469745793069E-2</c:v>
                </c:pt>
                <c:pt idx="34">
                  <c:v>4.5239412666475132E-2</c:v>
                </c:pt>
                <c:pt idx="35">
                  <c:v>-2.9409595873110983E-2</c:v>
                </c:pt>
                <c:pt idx="36">
                  <c:v>-4.7388319277366309E-2</c:v>
                </c:pt>
                <c:pt idx="37">
                  <c:v>-5.2979384116586148E-2</c:v>
                </c:pt>
                <c:pt idx="38">
                  <c:v>-7.1374835878541376E-2</c:v>
                </c:pt>
                <c:pt idx="39">
                  <c:v>1.0985560465263833E-2</c:v>
                </c:pt>
                <c:pt idx="40">
                  <c:v>2.7892855298090546E-2</c:v>
                </c:pt>
                <c:pt idx="41">
                  <c:v>7.8782757816660554E-3</c:v>
                </c:pt>
                <c:pt idx="42">
                  <c:v>-1.9208019521942399E-3</c:v>
                </c:pt>
                <c:pt idx="43">
                  <c:v>-0.10487633723746986</c:v>
                </c:pt>
                <c:pt idx="44">
                  <c:v>-0.14505490866604126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05280"/>
        <c:axId val="86830464"/>
      </c:lineChart>
      <c:dateAx>
        <c:axId val="86827392"/>
        <c:scaling>
          <c:orientation val="minMax"/>
          <c:max val="42064"/>
          <c:min val="40238"/>
        </c:scaling>
        <c:delete val="0"/>
        <c:axPos val="b"/>
        <c:numFmt formatCode="mmm" sourceLinked="0"/>
        <c:majorTickMark val="out"/>
        <c:minorTickMark val="out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6828928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86828928"/>
        <c:scaling>
          <c:orientation val="minMax"/>
          <c:max val="0.4"/>
          <c:min val="-0.2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6827392"/>
        <c:crosses val="autoZero"/>
        <c:crossBetween val="between"/>
        <c:majorUnit val="0.1"/>
        <c:minorUnit val="2.0000000000000004E-2"/>
      </c:valAx>
      <c:valAx>
        <c:axId val="86830464"/>
        <c:scaling>
          <c:orientation val="minMax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86705280"/>
        <c:crosses val="max"/>
        <c:crossBetween val="between"/>
      </c:valAx>
      <c:dateAx>
        <c:axId val="867052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6830464"/>
        <c:crosses val="autoZero"/>
        <c:auto val="1"/>
        <c:lblOffset val="100"/>
        <c:baseTimeUnit val="months"/>
      </c:date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>
          <a:latin typeface="Century Gothic" panose="020B0502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</a:defRPr>
            </a:pPr>
            <a:r>
              <a:rPr lang="en-US" sz="2000" dirty="0" err="1" smtClean="0">
                <a:solidFill>
                  <a:srgbClr val="002060"/>
                </a:solidFill>
              </a:rPr>
              <a:t>Carbonised</a:t>
            </a:r>
            <a:r>
              <a:rPr lang="en-US" sz="2000" dirty="0" smtClean="0">
                <a:solidFill>
                  <a:srgbClr val="002060"/>
                </a:solidFill>
              </a:rPr>
              <a:t> energy </a:t>
            </a:r>
            <a:r>
              <a:rPr lang="en-US" sz="2000" dirty="0">
                <a:solidFill>
                  <a:srgbClr val="002060"/>
                </a:solidFill>
              </a:rPr>
              <a:t>intensity*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433584477008229E-2"/>
          <c:y val="0.11187866251192548"/>
          <c:w val="0.83640975832617237"/>
          <c:h val="0.68099576237560921"/>
        </c:manualLayout>
      </c:layout>
      <c:lineChart>
        <c:grouping val="standard"/>
        <c:varyColors val="0"/>
        <c:ser>
          <c:idx val="1"/>
          <c:order val="0"/>
          <c:tx>
            <c:strRef>
              <c:f>[BPEnergyOutlook_Jan2014.xls]EnergyIntensity!$B$1</c:f>
              <c:strCache>
                <c:ptCount val="1"/>
                <c:pt idx="0">
                  <c:v>EU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[BPEnergyOutlook_Jan2014.xls]EnergyIntensity!$A$2:$A$82</c:f>
              <c:numCache>
                <c:formatCode>0</c:formatCode>
                <c:ptCount val="81"/>
                <c:pt idx="0">
                  <c:v>1870</c:v>
                </c:pt>
                <c:pt idx="1">
                  <c:v>1872</c:v>
                </c:pt>
                <c:pt idx="2">
                  <c:v>1874</c:v>
                </c:pt>
                <c:pt idx="3">
                  <c:v>1876</c:v>
                </c:pt>
                <c:pt idx="4">
                  <c:v>1878</c:v>
                </c:pt>
                <c:pt idx="5">
                  <c:v>1880</c:v>
                </c:pt>
                <c:pt idx="6">
                  <c:v>1882</c:v>
                </c:pt>
                <c:pt idx="7">
                  <c:v>1884</c:v>
                </c:pt>
                <c:pt idx="8">
                  <c:v>1886</c:v>
                </c:pt>
                <c:pt idx="9">
                  <c:v>1888</c:v>
                </c:pt>
                <c:pt idx="10">
                  <c:v>1890</c:v>
                </c:pt>
                <c:pt idx="11">
                  <c:v>1892</c:v>
                </c:pt>
                <c:pt idx="12">
                  <c:v>1894</c:v>
                </c:pt>
                <c:pt idx="13">
                  <c:v>1896</c:v>
                </c:pt>
                <c:pt idx="14">
                  <c:v>1898</c:v>
                </c:pt>
                <c:pt idx="15">
                  <c:v>1900</c:v>
                </c:pt>
                <c:pt idx="16">
                  <c:v>1902</c:v>
                </c:pt>
                <c:pt idx="17">
                  <c:v>1904</c:v>
                </c:pt>
                <c:pt idx="18">
                  <c:v>1906</c:v>
                </c:pt>
                <c:pt idx="19">
                  <c:v>1908</c:v>
                </c:pt>
                <c:pt idx="20">
                  <c:v>1910</c:v>
                </c:pt>
                <c:pt idx="21">
                  <c:v>1912</c:v>
                </c:pt>
                <c:pt idx="22">
                  <c:v>1914</c:v>
                </c:pt>
                <c:pt idx="23">
                  <c:v>1916</c:v>
                </c:pt>
                <c:pt idx="24">
                  <c:v>1918</c:v>
                </c:pt>
                <c:pt idx="25">
                  <c:v>1920</c:v>
                </c:pt>
                <c:pt idx="26">
                  <c:v>1922</c:v>
                </c:pt>
                <c:pt idx="27">
                  <c:v>1924</c:v>
                </c:pt>
                <c:pt idx="28">
                  <c:v>1926</c:v>
                </c:pt>
                <c:pt idx="29">
                  <c:v>1928</c:v>
                </c:pt>
                <c:pt idx="30">
                  <c:v>1930</c:v>
                </c:pt>
                <c:pt idx="31">
                  <c:v>1932</c:v>
                </c:pt>
                <c:pt idx="32">
                  <c:v>1934</c:v>
                </c:pt>
                <c:pt idx="33">
                  <c:v>1936</c:v>
                </c:pt>
                <c:pt idx="34">
                  <c:v>1938</c:v>
                </c:pt>
                <c:pt idx="35">
                  <c:v>1940</c:v>
                </c:pt>
                <c:pt idx="36">
                  <c:v>1942</c:v>
                </c:pt>
                <c:pt idx="37">
                  <c:v>1944</c:v>
                </c:pt>
                <c:pt idx="38">
                  <c:v>1946</c:v>
                </c:pt>
                <c:pt idx="39">
                  <c:v>1948</c:v>
                </c:pt>
                <c:pt idx="40">
                  <c:v>1950</c:v>
                </c:pt>
                <c:pt idx="41">
                  <c:v>1952</c:v>
                </c:pt>
                <c:pt idx="42">
                  <c:v>1954</c:v>
                </c:pt>
                <c:pt idx="43">
                  <c:v>1956</c:v>
                </c:pt>
                <c:pt idx="44">
                  <c:v>1958</c:v>
                </c:pt>
                <c:pt idx="45">
                  <c:v>1960</c:v>
                </c:pt>
                <c:pt idx="46">
                  <c:v>1962</c:v>
                </c:pt>
                <c:pt idx="47">
                  <c:v>1964</c:v>
                </c:pt>
                <c:pt idx="48">
                  <c:v>1966</c:v>
                </c:pt>
                <c:pt idx="49">
                  <c:v>1968</c:v>
                </c:pt>
                <c:pt idx="50">
                  <c:v>1970</c:v>
                </c:pt>
                <c:pt idx="51">
                  <c:v>1972</c:v>
                </c:pt>
                <c:pt idx="52">
                  <c:v>1974</c:v>
                </c:pt>
                <c:pt idx="53">
                  <c:v>1976</c:v>
                </c:pt>
                <c:pt idx="54">
                  <c:v>1978</c:v>
                </c:pt>
                <c:pt idx="55">
                  <c:v>1980</c:v>
                </c:pt>
                <c:pt idx="56">
                  <c:v>1982</c:v>
                </c:pt>
                <c:pt idx="57">
                  <c:v>1984</c:v>
                </c:pt>
                <c:pt idx="58">
                  <c:v>1986</c:v>
                </c:pt>
                <c:pt idx="59">
                  <c:v>1988</c:v>
                </c:pt>
                <c:pt idx="60">
                  <c:v>1990</c:v>
                </c:pt>
                <c:pt idx="61">
                  <c:v>1992</c:v>
                </c:pt>
                <c:pt idx="62">
                  <c:v>1994</c:v>
                </c:pt>
                <c:pt idx="63">
                  <c:v>1996</c:v>
                </c:pt>
                <c:pt idx="64">
                  <c:v>1998</c:v>
                </c:pt>
                <c:pt idx="65">
                  <c:v>2000</c:v>
                </c:pt>
                <c:pt idx="66">
                  <c:v>2002</c:v>
                </c:pt>
                <c:pt idx="67">
                  <c:v>2004</c:v>
                </c:pt>
                <c:pt idx="68">
                  <c:v>2006</c:v>
                </c:pt>
                <c:pt idx="69">
                  <c:v>2008</c:v>
                </c:pt>
                <c:pt idx="70">
                  <c:v>2010</c:v>
                </c:pt>
                <c:pt idx="71">
                  <c:v>2012</c:v>
                </c:pt>
                <c:pt idx="72">
                  <c:v>2014</c:v>
                </c:pt>
                <c:pt idx="73">
                  <c:v>2016</c:v>
                </c:pt>
                <c:pt idx="74">
                  <c:v>2018</c:v>
                </c:pt>
                <c:pt idx="75">
                  <c:v>2020</c:v>
                </c:pt>
                <c:pt idx="76">
                  <c:v>2022</c:v>
                </c:pt>
                <c:pt idx="77">
                  <c:v>2024</c:v>
                </c:pt>
                <c:pt idx="78">
                  <c:v>2026</c:v>
                </c:pt>
                <c:pt idx="79">
                  <c:v>2028</c:v>
                </c:pt>
                <c:pt idx="80">
                  <c:v>2030</c:v>
                </c:pt>
              </c:numCache>
            </c:numRef>
          </c:cat>
          <c:val>
            <c:numRef>
              <c:f>[BPEnergyOutlook_Jan2014.xls]EnergyIntensity!$B$2:$B$82</c:f>
              <c:numCache>
                <c:formatCode>0.00</c:formatCode>
                <c:ptCount val="81"/>
                <c:pt idx="0">
                  <c:v>0.2138321015729</c:v>
                </c:pt>
                <c:pt idx="1">
                  <c:v>0.22816297138530001</c:v>
                </c:pt>
                <c:pt idx="2">
                  <c:v>0.2258616638241</c:v>
                </c:pt>
                <c:pt idx="3">
                  <c:v>0.22511351146479999</c:v>
                </c:pt>
                <c:pt idx="4">
                  <c:v>0.2394443812772</c:v>
                </c:pt>
                <c:pt idx="5">
                  <c:v>0.25217282546899999</c:v>
                </c:pt>
                <c:pt idx="6">
                  <c:v>0.2595201819215</c:v>
                </c:pt>
                <c:pt idx="7">
                  <c:v>0.27068410081490002</c:v>
                </c:pt>
                <c:pt idx="8">
                  <c:v>0.26364752700400002</c:v>
                </c:pt>
                <c:pt idx="9">
                  <c:v>0.26687132840630001</c:v>
                </c:pt>
                <c:pt idx="10">
                  <c:v>0.27009891984079998</c:v>
                </c:pt>
                <c:pt idx="11">
                  <c:v>0.27893879097969998</c:v>
                </c:pt>
                <c:pt idx="12">
                  <c:v>0.28058290695470001</c:v>
                </c:pt>
                <c:pt idx="13">
                  <c:v>0.29330756111430001</c:v>
                </c:pt>
                <c:pt idx="14">
                  <c:v>0.28780898237640001</c:v>
                </c:pt>
                <c:pt idx="15">
                  <c:v>0.27839530036010002</c:v>
                </c:pt>
                <c:pt idx="16">
                  <c:v>0.26494144400230002</c:v>
                </c:pt>
                <c:pt idx="17">
                  <c:v>0.25942012507110002</c:v>
                </c:pt>
                <c:pt idx="18">
                  <c:v>0.24675990145919999</c:v>
                </c:pt>
                <c:pt idx="19">
                  <c:v>0.27299905249189999</c:v>
                </c:pt>
                <c:pt idx="20">
                  <c:v>0.25161265870760002</c:v>
                </c:pt>
                <c:pt idx="21">
                  <c:v>0.27068258480200003</c:v>
                </c:pt>
                <c:pt idx="22">
                  <c:v>0.28340344892929997</c:v>
                </c:pt>
                <c:pt idx="23">
                  <c:v>0.27233049080920002</c:v>
                </c:pt>
                <c:pt idx="24">
                  <c:v>0.24852908849729999</c:v>
                </c:pt>
                <c:pt idx="25">
                  <c:v>0.22711237445519999</c:v>
                </c:pt>
                <c:pt idx="26">
                  <c:v>0.2072829259049</c:v>
                </c:pt>
                <c:pt idx="27">
                  <c:v>0.223979533826</c:v>
                </c:pt>
                <c:pt idx="28">
                  <c:v>0.24065719158609999</c:v>
                </c:pt>
                <c:pt idx="29">
                  <c:v>0.2541641083949</c:v>
                </c:pt>
                <c:pt idx="30">
                  <c:v>0.24864657949589999</c:v>
                </c:pt>
                <c:pt idx="31">
                  <c:v>0.23360545764640001</c:v>
                </c:pt>
                <c:pt idx="32">
                  <c:v>0.2233185522077</c:v>
                </c:pt>
                <c:pt idx="33">
                  <c:v>0.22415766534020001</c:v>
                </c:pt>
                <c:pt idx="34">
                  <c:v>0.2313951108584</c:v>
                </c:pt>
                <c:pt idx="35">
                  <c:v>0.22111957551639999</c:v>
                </c:pt>
                <c:pt idx="36">
                  <c:v>0.2100314572674</c:v>
                </c:pt>
                <c:pt idx="37">
                  <c:v>0.1949941254501</c:v>
                </c:pt>
                <c:pt idx="38">
                  <c:v>0.19424976312299999</c:v>
                </c:pt>
                <c:pt idx="39">
                  <c:v>0.19826340723899999</c:v>
                </c:pt>
                <c:pt idx="40">
                  <c:v>0.2093970058745</c:v>
                </c:pt>
                <c:pt idx="41">
                  <c:v>0.21260564714800001</c:v>
                </c:pt>
                <c:pt idx="42">
                  <c:v>0.21025885920029999</c:v>
                </c:pt>
                <c:pt idx="43">
                  <c:v>0.21901155959829999</c:v>
                </c:pt>
                <c:pt idx="44">
                  <c:v>0.221430358158</c:v>
                </c:pt>
                <c:pt idx="45">
                  <c:v>0.21115103278380001</c:v>
                </c:pt>
                <c:pt idx="46">
                  <c:v>0.20802956225130001</c:v>
                </c:pt>
                <c:pt idx="47">
                  <c:v>0.2049156717832</c:v>
                </c:pt>
                <c:pt idx="48">
                  <c:v>0.19385029372750001</c:v>
                </c:pt>
                <c:pt idx="49">
                  <c:v>0.1891263975744</c:v>
                </c:pt>
                <c:pt idx="50">
                  <c:v>0.19472730718209999</c:v>
                </c:pt>
                <c:pt idx="51">
                  <c:v>0.1947841576653</c:v>
                </c:pt>
                <c:pt idx="52">
                  <c:v>0.190869054387</c:v>
                </c:pt>
                <c:pt idx="53">
                  <c:v>0.19489027856739999</c:v>
                </c:pt>
                <c:pt idx="54">
                  <c:v>0.19814061019519999</c:v>
                </c:pt>
                <c:pt idx="55">
                  <c:v>0.19182944855030001</c:v>
                </c:pt>
                <c:pt idx="56">
                  <c:v>0.18870039795339999</c:v>
                </c:pt>
                <c:pt idx="57">
                  <c:v>0.1879636156907</c:v>
                </c:pt>
                <c:pt idx="58">
                  <c:v>0.1792829259049</c:v>
                </c:pt>
                <c:pt idx="59">
                  <c:v>0.16979723327650001</c:v>
                </c:pt>
                <c:pt idx="60">
                  <c:v>0.1666795527762</c:v>
                </c:pt>
                <c:pt idx="61">
                  <c:v>0.1699033541785</c:v>
                </c:pt>
                <c:pt idx="62">
                  <c:v>0.16359977259809999</c:v>
                </c:pt>
                <c:pt idx="63">
                  <c:v>0.15570513549369999</c:v>
                </c:pt>
                <c:pt idx="64">
                  <c:v>0.1470168656434</c:v>
                </c:pt>
                <c:pt idx="65">
                  <c:v>0.14311692249380001</c:v>
                </c:pt>
                <c:pt idx="66">
                  <c:v>0.140006822058</c:v>
                </c:pt>
                <c:pt idx="67">
                  <c:v>0.13212355505019999</c:v>
                </c:pt>
                <c:pt idx="68">
                  <c:v>0.1250339207883</c:v>
                </c:pt>
                <c:pt idx="69">
                  <c:v>0.12351108584419999</c:v>
                </c:pt>
                <c:pt idx="70">
                  <c:v>0.1180162971385</c:v>
                </c:pt>
                <c:pt idx="71">
                  <c:v>0.1093469774493</c:v>
                </c:pt>
                <c:pt idx="72">
                  <c:v>0.10624445707790001</c:v>
                </c:pt>
                <c:pt idx="73">
                  <c:v>0.10550009475079999</c:v>
                </c:pt>
                <c:pt idx="74">
                  <c:v>0.1000015160129</c:v>
                </c:pt>
                <c:pt idx="75">
                  <c:v>9.8467310972139996E-2</c:v>
                </c:pt>
                <c:pt idx="76">
                  <c:v>9.1381466742469997E-2</c:v>
                </c:pt>
                <c:pt idx="77">
                  <c:v>8.7485313625169994E-2</c:v>
                </c:pt>
                <c:pt idx="78">
                  <c:v>8.3592950540079994E-2</c:v>
                </c:pt>
                <c:pt idx="79">
                  <c:v>7.7300739056280002E-2</c:v>
                </c:pt>
                <c:pt idx="80">
                  <c:v>7.4980481334089993E-2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[BPEnergyOutlook_Jan2014.xls]EnergyIntensity!$D$1</c:f>
              <c:strCache>
                <c:ptCount val="1"/>
                <c:pt idx="0">
                  <c:v>China</c:v>
                </c:pt>
              </c:strCache>
            </c:strRef>
          </c:tx>
          <c:spPr>
            <a:ln w="76200">
              <a:solidFill>
                <a:srgbClr val="595963"/>
              </a:solidFill>
            </a:ln>
          </c:spPr>
          <c:marker>
            <c:symbol val="none"/>
          </c:marker>
          <c:cat>
            <c:numRef>
              <c:f>[BPEnergyOutlook_Jan2014.xls]EnergyIntensity!$A$2:$A$82</c:f>
              <c:numCache>
                <c:formatCode>0</c:formatCode>
                <c:ptCount val="81"/>
                <c:pt idx="0">
                  <c:v>1870</c:v>
                </c:pt>
                <c:pt idx="1">
                  <c:v>1872</c:v>
                </c:pt>
                <c:pt idx="2">
                  <c:v>1874</c:v>
                </c:pt>
                <c:pt idx="3">
                  <c:v>1876</c:v>
                </c:pt>
                <c:pt idx="4">
                  <c:v>1878</c:v>
                </c:pt>
                <c:pt idx="5">
                  <c:v>1880</c:v>
                </c:pt>
                <c:pt idx="6">
                  <c:v>1882</c:v>
                </c:pt>
                <c:pt idx="7">
                  <c:v>1884</c:v>
                </c:pt>
                <c:pt idx="8">
                  <c:v>1886</c:v>
                </c:pt>
                <c:pt idx="9">
                  <c:v>1888</c:v>
                </c:pt>
                <c:pt idx="10">
                  <c:v>1890</c:v>
                </c:pt>
                <c:pt idx="11">
                  <c:v>1892</c:v>
                </c:pt>
                <c:pt idx="12">
                  <c:v>1894</c:v>
                </c:pt>
                <c:pt idx="13">
                  <c:v>1896</c:v>
                </c:pt>
                <c:pt idx="14">
                  <c:v>1898</c:v>
                </c:pt>
                <c:pt idx="15">
                  <c:v>1900</c:v>
                </c:pt>
                <c:pt idx="16">
                  <c:v>1902</c:v>
                </c:pt>
                <c:pt idx="17">
                  <c:v>1904</c:v>
                </c:pt>
                <c:pt idx="18">
                  <c:v>1906</c:v>
                </c:pt>
                <c:pt idx="19">
                  <c:v>1908</c:v>
                </c:pt>
                <c:pt idx="20">
                  <c:v>1910</c:v>
                </c:pt>
                <c:pt idx="21">
                  <c:v>1912</c:v>
                </c:pt>
                <c:pt idx="22">
                  <c:v>1914</c:v>
                </c:pt>
                <c:pt idx="23">
                  <c:v>1916</c:v>
                </c:pt>
                <c:pt idx="24">
                  <c:v>1918</c:v>
                </c:pt>
                <c:pt idx="25">
                  <c:v>1920</c:v>
                </c:pt>
                <c:pt idx="26">
                  <c:v>1922</c:v>
                </c:pt>
                <c:pt idx="27">
                  <c:v>1924</c:v>
                </c:pt>
                <c:pt idx="28">
                  <c:v>1926</c:v>
                </c:pt>
                <c:pt idx="29">
                  <c:v>1928</c:v>
                </c:pt>
                <c:pt idx="30">
                  <c:v>1930</c:v>
                </c:pt>
                <c:pt idx="31">
                  <c:v>1932</c:v>
                </c:pt>
                <c:pt idx="32">
                  <c:v>1934</c:v>
                </c:pt>
                <c:pt idx="33">
                  <c:v>1936</c:v>
                </c:pt>
                <c:pt idx="34">
                  <c:v>1938</c:v>
                </c:pt>
                <c:pt idx="35">
                  <c:v>1940</c:v>
                </c:pt>
                <c:pt idx="36">
                  <c:v>1942</c:v>
                </c:pt>
                <c:pt idx="37">
                  <c:v>1944</c:v>
                </c:pt>
                <c:pt idx="38">
                  <c:v>1946</c:v>
                </c:pt>
                <c:pt idx="39">
                  <c:v>1948</c:v>
                </c:pt>
                <c:pt idx="40">
                  <c:v>1950</c:v>
                </c:pt>
                <c:pt idx="41">
                  <c:v>1952</c:v>
                </c:pt>
                <c:pt idx="42">
                  <c:v>1954</c:v>
                </c:pt>
                <c:pt idx="43">
                  <c:v>1956</c:v>
                </c:pt>
                <c:pt idx="44">
                  <c:v>1958</c:v>
                </c:pt>
                <c:pt idx="45">
                  <c:v>1960</c:v>
                </c:pt>
                <c:pt idx="46">
                  <c:v>1962</c:v>
                </c:pt>
                <c:pt idx="47">
                  <c:v>1964</c:v>
                </c:pt>
                <c:pt idx="48">
                  <c:v>1966</c:v>
                </c:pt>
                <c:pt idx="49">
                  <c:v>1968</c:v>
                </c:pt>
                <c:pt idx="50">
                  <c:v>1970</c:v>
                </c:pt>
                <c:pt idx="51">
                  <c:v>1972</c:v>
                </c:pt>
                <c:pt idx="52">
                  <c:v>1974</c:v>
                </c:pt>
                <c:pt idx="53">
                  <c:v>1976</c:v>
                </c:pt>
                <c:pt idx="54">
                  <c:v>1978</c:v>
                </c:pt>
                <c:pt idx="55">
                  <c:v>1980</c:v>
                </c:pt>
                <c:pt idx="56">
                  <c:v>1982</c:v>
                </c:pt>
                <c:pt idx="57">
                  <c:v>1984</c:v>
                </c:pt>
                <c:pt idx="58">
                  <c:v>1986</c:v>
                </c:pt>
                <c:pt idx="59">
                  <c:v>1988</c:v>
                </c:pt>
                <c:pt idx="60">
                  <c:v>1990</c:v>
                </c:pt>
                <c:pt idx="61">
                  <c:v>1992</c:v>
                </c:pt>
                <c:pt idx="62">
                  <c:v>1994</c:v>
                </c:pt>
                <c:pt idx="63">
                  <c:v>1996</c:v>
                </c:pt>
                <c:pt idx="64">
                  <c:v>1998</c:v>
                </c:pt>
                <c:pt idx="65">
                  <c:v>2000</c:v>
                </c:pt>
                <c:pt idx="66">
                  <c:v>2002</c:v>
                </c:pt>
                <c:pt idx="67">
                  <c:v>2004</c:v>
                </c:pt>
                <c:pt idx="68">
                  <c:v>2006</c:v>
                </c:pt>
                <c:pt idx="69">
                  <c:v>2008</c:v>
                </c:pt>
                <c:pt idx="70">
                  <c:v>2010</c:v>
                </c:pt>
                <c:pt idx="71">
                  <c:v>2012</c:v>
                </c:pt>
                <c:pt idx="72">
                  <c:v>2014</c:v>
                </c:pt>
                <c:pt idx="73">
                  <c:v>2016</c:v>
                </c:pt>
                <c:pt idx="74">
                  <c:v>2018</c:v>
                </c:pt>
                <c:pt idx="75">
                  <c:v>2020</c:v>
                </c:pt>
                <c:pt idx="76">
                  <c:v>2022</c:v>
                </c:pt>
                <c:pt idx="77">
                  <c:v>2024</c:v>
                </c:pt>
                <c:pt idx="78">
                  <c:v>2026</c:v>
                </c:pt>
                <c:pt idx="79">
                  <c:v>2028</c:v>
                </c:pt>
                <c:pt idx="80">
                  <c:v>2030</c:v>
                </c:pt>
              </c:numCache>
            </c:numRef>
          </c:cat>
          <c:val>
            <c:numRef>
              <c:f>[BPEnergyOutlook_Jan2014.xls]EnergyIntensity!$D$2:$D$82</c:f>
              <c:numCache>
                <c:formatCode>General</c:formatCode>
                <c:ptCount val="81"/>
                <c:pt idx="20" formatCode="0.00">
                  <c:v>8.5525866969870003E-3</c:v>
                </c:pt>
                <c:pt idx="21" formatCode="0.00">
                  <c:v>1.5831722569640001E-2</c:v>
                </c:pt>
                <c:pt idx="22" formatCode="0.00">
                  <c:v>2.8833049080919999E-2</c:v>
                </c:pt>
                <c:pt idx="23" formatCode="0.00">
                  <c:v>4.0042448360810001E-2</c:v>
                </c:pt>
                <c:pt idx="24" formatCode="0.00">
                  <c:v>5.5364032594280001E-2</c:v>
                </c:pt>
                <c:pt idx="25" formatCode="0.00">
                  <c:v>7.1365548607160004E-2</c:v>
                </c:pt>
                <c:pt idx="26" formatCode="0.00">
                  <c:v>9.1274587833999998E-2</c:v>
                </c:pt>
                <c:pt idx="27" formatCode="0.00">
                  <c:v>0.10083229107449999</c:v>
                </c:pt>
                <c:pt idx="28" formatCode="0.00">
                  <c:v>0.1215122228539</c:v>
                </c:pt>
                <c:pt idx="29" formatCode="0.00">
                  <c:v>0.13185976880799999</c:v>
                </c:pt>
                <c:pt idx="30" formatCode="0.00">
                  <c:v>0.15250938032969999</c:v>
                </c:pt>
                <c:pt idx="31" formatCode="0.00">
                  <c:v>0.16602008717069999</c:v>
                </c:pt>
                <c:pt idx="32" formatCode="0.00">
                  <c:v>0.18904680689789999</c:v>
                </c:pt>
                <c:pt idx="33" formatCode="0.00">
                  <c:v>0.2041220390373</c:v>
                </c:pt>
                <c:pt idx="34" formatCode="0.00">
                  <c:v>0.2223793822247</c:v>
                </c:pt>
                <c:pt idx="35" formatCode="0.00">
                  <c:v>0.2430289937464</c:v>
                </c:pt>
                <c:pt idx="36" formatCode="0.00">
                  <c:v>0.2612787568694</c:v>
                </c:pt>
                <c:pt idx="37" formatCode="0.00">
                  <c:v>0.28350426378619997</c:v>
                </c:pt>
                <c:pt idx="38" formatCode="0.00">
                  <c:v>0.30255523971949999</c:v>
                </c:pt>
                <c:pt idx="39" formatCode="0.00">
                  <c:v>0.31845063483039998</c:v>
                </c:pt>
                <c:pt idx="40" formatCode="0.00">
                  <c:v>0.3335258669699</c:v>
                </c:pt>
                <c:pt idx="41" formatCode="0.00">
                  <c:v>0.30896873223420002</c:v>
                </c:pt>
                <c:pt idx="42" formatCode="0.00">
                  <c:v>0.29469471290510002</c:v>
                </c:pt>
                <c:pt idx="43" formatCode="0.00">
                  <c:v>0.27805116543489999</c:v>
                </c:pt>
                <c:pt idx="44" formatCode="0.00">
                  <c:v>0.26534546143639998</c:v>
                </c:pt>
                <c:pt idx="45" formatCode="0.00">
                  <c:v>0.24631722569639999</c:v>
                </c:pt>
                <c:pt idx="46" formatCode="0.00">
                  <c:v>0.23126094371799999</c:v>
                </c:pt>
                <c:pt idx="47" formatCode="0.00">
                  <c:v>0.21939814288420001</c:v>
                </c:pt>
                <c:pt idx="48" formatCode="0.00">
                  <c:v>0.2138806139852</c:v>
                </c:pt>
                <c:pt idx="49" formatCode="0.00">
                  <c:v>0.24409171877960001</c:v>
                </c:pt>
                <c:pt idx="50" formatCode="0.00">
                  <c:v>0.25839605836649998</c:v>
                </c:pt>
                <c:pt idx="51" formatCode="0.00">
                  <c:v>0.27665719158610003</c:v>
                </c:pt>
                <c:pt idx="52" formatCode="0.00">
                  <c:v>0.29018305855600002</c:v>
                </c:pt>
                <c:pt idx="53" formatCode="0.00">
                  <c:v>0.30130149706269999</c:v>
                </c:pt>
                <c:pt idx="54" formatCode="0.00">
                  <c:v>0.30849725222660002</c:v>
                </c:pt>
                <c:pt idx="55" formatCode="0.00">
                  <c:v>0.32519007011560003</c:v>
                </c:pt>
                <c:pt idx="56" formatCode="0.00">
                  <c:v>0.33631608868680002</c:v>
                </c:pt>
                <c:pt idx="57" formatCode="0.00">
                  <c:v>0.34823194997160001</c:v>
                </c:pt>
                <c:pt idx="58" formatCode="0.00">
                  <c:v>0.35778586317979999</c:v>
                </c:pt>
                <c:pt idx="59" formatCode="0.00">
                  <c:v>0.3419890089066</c:v>
                </c:pt>
                <c:pt idx="60" formatCode="0.00">
                  <c:v>0.32850862232330003</c:v>
                </c:pt>
                <c:pt idx="61" formatCode="0.00">
                  <c:v>0.312658707599</c:v>
                </c:pt>
                <c:pt idx="62" formatCode="0.00">
                  <c:v>0.29054690164870001</c:v>
                </c:pt>
                <c:pt idx="63" formatCode="0.00">
                  <c:v>0.2811824900512</c:v>
                </c:pt>
                <c:pt idx="64" formatCode="0.00">
                  <c:v>0.27249422020089997</c:v>
                </c:pt>
                <c:pt idx="65" formatCode="0.00">
                  <c:v>0.25189387909799998</c:v>
                </c:pt>
                <c:pt idx="66" formatCode="0.00">
                  <c:v>0.24318286905440001</c:v>
                </c:pt>
                <c:pt idx="67" formatCode="0.00">
                  <c:v>0.23449080917189999</c:v>
                </c:pt>
                <c:pt idx="68" formatCode="0.00">
                  <c:v>0.22</c:v>
                </c:pt>
                <c:pt idx="69" formatCode="0.00">
                  <c:v>0.21157400037900001</c:v>
                </c:pt>
                <c:pt idx="70" formatCode="0.00">
                  <c:v>0.22750729581199999</c:v>
                </c:pt>
                <c:pt idx="71" formatCode="0.00">
                  <c:v>0.21569755542919999</c:v>
                </c:pt>
                <c:pt idx="72" formatCode="0.00">
                  <c:v>0.21175971195759999</c:v>
                </c:pt>
                <c:pt idx="73" formatCode="0.00">
                  <c:v>0.2046662876634</c:v>
                </c:pt>
                <c:pt idx="74" formatCode="0.00">
                  <c:v>0.19440591245030001</c:v>
                </c:pt>
                <c:pt idx="75" formatCode="0.00">
                  <c:v>0.17624332006820001</c:v>
                </c:pt>
                <c:pt idx="76" formatCode="0.00">
                  <c:v>0.16994352852</c:v>
                </c:pt>
                <c:pt idx="77" formatCode="0.00">
                  <c:v>0.1620413113511</c:v>
                </c:pt>
                <c:pt idx="78" formatCode="0.00">
                  <c:v>0.15177714610570001</c:v>
                </c:pt>
                <c:pt idx="79" formatCode="0.00">
                  <c:v>0.1367890847072</c:v>
                </c:pt>
                <c:pt idx="80" formatCode="0.00">
                  <c:v>0.123380708736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095616"/>
        <c:axId val="72119808"/>
      </c:lineChart>
      <c:lineChart>
        <c:grouping val="standard"/>
        <c:varyColors val="0"/>
        <c:ser>
          <c:idx val="2"/>
          <c:order val="1"/>
          <c:tx>
            <c:strRef>
              <c:f>[BPEnergyOutlook_Jan2014.xls]EnergyIntensity!$C$1</c:f>
              <c:strCache>
                <c:ptCount val="1"/>
                <c:pt idx="0">
                  <c:v>US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[BPEnergyOutlook_Jan2014.xls]EnergyIntensity!$A$2:$A$82</c:f>
              <c:numCache>
                <c:formatCode>0</c:formatCode>
                <c:ptCount val="81"/>
                <c:pt idx="0">
                  <c:v>1870</c:v>
                </c:pt>
                <c:pt idx="1">
                  <c:v>1872</c:v>
                </c:pt>
                <c:pt idx="2">
                  <c:v>1874</c:v>
                </c:pt>
                <c:pt idx="3">
                  <c:v>1876</c:v>
                </c:pt>
                <c:pt idx="4">
                  <c:v>1878</c:v>
                </c:pt>
                <c:pt idx="5">
                  <c:v>1880</c:v>
                </c:pt>
                <c:pt idx="6">
                  <c:v>1882</c:v>
                </c:pt>
                <c:pt idx="7">
                  <c:v>1884</c:v>
                </c:pt>
                <c:pt idx="8">
                  <c:v>1886</c:v>
                </c:pt>
                <c:pt idx="9">
                  <c:v>1888</c:v>
                </c:pt>
                <c:pt idx="10">
                  <c:v>1890</c:v>
                </c:pt>
                <c:pt idx="11">
                  <c:v>1892</c:v>
                </c:pt>
                <c:pt idx="12">
                  <c:v>1894</c:v>
                </c:pt>
                <c:pt idx="13">
                  <c:v>1896</c:v>
                </c:pt>
                <c:pt idx="14">
                  <c:v>1898</c:v>
                </c:pt>
                <c:pt idx="15">
                  <c:v>1900</c:v>
                </c:pt>
                <c:pt idx="16">
                  <c:v>1902</c:v>
                </c:pt>
                <c:pt idx="17">
                  <c:v>1904</c:v>
                </c:pt>
                <c:pt idx="18">
                  <c:v>1906</c:v>
                </c:pt>
                <c:pt idx="19">
                  <c:v>1908</c:v>
                </c:pt>
                <c:pt idx="20">
                  <c:v>1910</c:v>
                </c:pt>
                <c:pt idx="21">
                  <c:v>1912</c:v>
                </c:pt>
                <c:pt idx="22">
                  <c:v>1914</c:v>
                </c:pt>
                <c:pt idx="23">
                  <c:v>1916</c:v>
                </c:pt>
                <c:pt idx="24">
                  <c:v>1918</c:v>
                </c:pt>
                <c:pt idx="25">
                  <c:v>1920</c:v>
                </c:pt>
                <c:pt idx="26">
                  <c:v>1922</c:v>
                </c:pt>
                <c:pt idx="27">
                  <c:v>1924</c:v>
                </c:pt>
                <c:pt idx="28">
                  <c:v>1926</c:v>
                </c:pt>
                <c:pt idx="29">
                  <c:v>1928</c:v>
                </c:pt>
                <c:pt idx="30">
                  <c:v>1930</c:v>
                </c:pt>
                <c:pt idx="31">
                  <c:v>1932</c:v>
                </c:pt>
                <c:pt idx="32">
                  <c:v>1934</c:v>
                </c:pt>
                <c:pt idx="33">
                  <c:v>1936</c:v>
                </c:pt>
                <c:pt idx="34">
                  <c:v>1938</c:v>
                </c:pt>
                <c:pt idx="35">
                  <c:v>1940</c:v>
                </c:pt>
                <c:pt idx="36">
                  <c:v>1942</c:v>
                </c:pt>
                <c:pt idx="37">
                  <c:v>1944</c:v>
                </c:pt>
                <c:pt idx="38">
                  <c:v>1946</c:v>
                </c:pt>
                <c:pt idx="39">
                  <c:v>1948</c:v>
                </c:pt>
                <c:pt idx="40">
                  <c:v>1950</c:v>
                </c:pt>
                <c:pt idx="41">
                  <c:v>1952</c:v>
                </c:pt>
                <c:pt idx="42">
                  <c:v>1954</c:v>
                </c:pt>
                <c:pt idx="43">
                  <c:v>1956</c:v>
                </c:pt>
                <c:pt idx="44">
                  <c:v>1958</c:v>
                </c:pt>
                <c:pt idx="45">
                  <c:v>1960</c:v>
                </c:pt>
                <c:pt idx="46">
                  <c:v>1962</c:v>
                </c:pt>
                <c:pt idx="47">
                  <c:v>1964</c:v>
                </c:pt>
                <c:pt idx="48">
                  <c:v>1966</c:v>
                </c:pt>
                <c:pt idx="49">
                  <c:v>1968</c:v>
                </c:pt>
                <c:pt idx="50">
                  <c:v>1970</c:v>
                </c:pt>
                <c:pt idx="51">
                  <c:v>1972</c:v>
                </c:pt>
                <c:pt idx="52">
                  <c:v>1974</c:v>
                </c:pt>
                <c:pt idx="53">
                  <c:v>1976</c:v>
                </c:pt>
                <c:pt idx="54">
                  <c:v>1978</c:v>
                </c:pt>
                <c:pt idx="55">
                  <c:v>1980</c:v>
                </c:pt>
                <c:pt idx="56">
                  <c:v>1982</c:v>
                </c:pt>
                <c:pt idx="57">
                  <c:v>1984</c:v>
                </c:pt>
                <c:pt idx="58">
                  <c:v>1986</c:v>
                </c:pt>
                <c:pt idx="59">
                  <c:v>1988</c:v>
                </c:pt>
                <c:pt idx="60">
                  <c:v>1990</c:v>
                </c:pt>
                <c:pt idx="61">
                  <c:v>1992</c:v>
                </c:pt>
                <c:pt idx="62">
                  <c:v>1994</c:v>
                </c:pt>
                <c:pt idx="63">
                  <c:v>1996</c:v>
                </c:pt>
                <c:pt idx="64">
                  <c:v>1998</c:v>
                </c:pt>
                <c:pt idx="65">
                  <c:v>2000</c:v>
                </c:pt>
                <c:pt idx="66">
                  <c:v>2002</c:v>
                </c:pt>
                <c:pt idx="67">
                  <c:v>2004</c:v>
                </c:pt>
                <c:pt idx="68">
                  <c:v>2006</c:v>
                </c:pt>
                <c:pt idx="69">
                  <c:v>2008</c:v>
                </c:pt>
                <c:pt idx="70">
                  <c:v>2010</c:v>
                </c:pt>
                <c:pt idx="71">
                  <c:v>2012</c:v>
                </c:pt>
                <c:pt idx="72">
                  <c:v>2014</c:v>
                </c:pt>
                <c:pt idx="73">
                  <c:v>2016</c:v>
                </c:pt>
                <c:pt idx="74">
                  <c:v>2018</c:v>
                </c:pt>
                <c:pt idx="75">
                  <c:v>2020</c:v>
                </c:pt>
                <c:pt idx="76">
                  <c:v>2022</c:v>
                </c:pt>
                <c:pt idx="77">
                  <c:v>2024</c:v>
                </c:pt>
                <c:pt idx="78">
                  <c:v>2026</c:v>
                </c:pt>
                <c:pt idx="79">
                  <c:v>2028</c:v>
                </c:pt>
                <c:pt idx="80">
                  <c:v>2030</c:v>
                </c:pt>
              </c:numCache>
            </c:numRef>
          </c:cat>
          <c:val>
            <c:numRef>
              <c:f>[BPEnergyOutlook_Jan2014.xls]EnergyIntensity!$C$2:$C$82</c:f>
              <c:numCache>
                <c:formatCode>0.00</c:formatCode>
                <c:ptCount val="81"/>
                <c:pt idx="0">
                  <c:v>0.18052984650369999</c:v>
                </c:pt>
                <c:pt idx="1">
                  <c:v>0.18941898806140001</c:v>
                </c:pt>
                <c:pt idx="2">
                  <c:v>0.20057911692249999</c:v>
                </c:pt>
                <c:pt idx="3">
                  <c:v>0.2149061967027</c:v>
                </c:pt>
                <c:pt idx="4">
                  <c:v>0.22764980102330001</c:v>
                </c:pt>
                <c:pt idx="5">
                  <c:v>0.24757021034679999</c:v>
                </c:pt>
                <c:pt idx="6">
                  <c:v>0.26582376350199999</c:v>
                </c:pt>
                <c:pt idx="7">
                  <c:v>0.29287549744169999</c:v>
                </c:pt>
                <c:pt idx="8">
                  <c:v>0.31289823763500002</c:v>
                </c:pt>
                <c:pt idx="9">
                  <c:v>0.3232495736214</c:v>
                </c:pt>
                <c:pt idx="10">
                  <c:v>0.33756149327270002</c:v>
                </c:pt>
                <c:pt idx="11">
                  <c:v>0.3494849346219</c:v>
                </c:pt>
                <c:pt idx="12">
                  <c:v>0.35666931968920002</c:v>
                </c:pt>
                <c:pt idx="13">
                  <c:v>0.3749418230055</c:v>
                </c:pt>
                <c:pt idx="14">
                  <c:v>0.3908258480197</c:v>
                </c:pt>
                <c:pt idx="15">
                  <c:v>0.41232973280270002</c:v>
                </c:pt>
                <c:pt idx="16">
                  <c:v>0.4242569641842</c:v>
                </c:pt>
                <c:pt idx="17">
                  <c:v>0.43542467310970001</c:v>
                </c:pt>
                <c:pt idx="18">
                  <c:v>0.44973659276099998</c:v>
                </c:pt>
                <c:pt idx="19">
                  <c:v>0.46250293727500003</c:v>
                </c:pt>
                <c:pt idx="20">
                  <c:v>0.46888989956409999</c:v>
                </c:pt>
                <c:pt idx="21">
                  <c:v>0.48560545764640001</c:v>
                </c:pt>
                <c:pt idx="22">
                  <c:v>0.49911995451960001</c:v>
                </c:pt>
                <c:pt idx="23">
                  <c:v>0.48328519992419999</c:v>
                </c:pt>
                <c:pt idx="24">
                  <c:v>0.4626545385636</c:v>
                </c:pt>
                <c:pt idx="25">
                  <c:v>0.4404934621944</c:v>
                </c:pt>
                <c:pt idx="26">
                  <c:v>0.42383854462760001</c:v>
                </c:pt>
                <c:pt idx="27">
                  <c:v>0.43024824711010001</c:v>
                </c:pt>
                <c:pt idx="28">
                  <c:v>0.4192131893121</c:v>
                </c:pt>
                <c:pt idx="29">
                  <c:v>0.41290202766720002</c:v>
                </c:pt>
                <c:pt idx="30">
                  <c:v>0.40182906954710002</c:v>
                </c:pt>
                <c:pt idx="31">
                  <c:v>0.38916884593520001</c:v>
                </c:pt>
                <c:pt idx="32">
                  <c:v>0.40111123744549998</c:v>
                </c:pt>
                <c:pt idx="33">
                  <c:v>0.411447413303</c:v>
                </c:pt>
                <c:pt idx="34">
                  <c:v>0.40355277619860003</c:v>
                </c:pt>
                <c:pt idx="35">
                  <c:v>0.39485313625169999</c:v>
                </c:pt>
                <c:pt idx="36">
                  <c:v>0.37980822436990003</c:v>
                </c:pt>
                <c:pt idx="37">
                  <c:v>0.36954784915670003</c:v>
                </c:pt>
                <c:pt idx="38">
                  <c:v>0.35131324616260001</c:v>
                </c:pt>
                <c:pt idx="39">
                  <c:v>0.33545954140610001</c:v>
                </c:pt>
                <c:pt idx="40">
                  <c:v>0.32196778472620002</c:v>
                </c:pt>
                <c:pt idx="41">
                  <c:v>0.3069001326511</c:v>
                </c:pt>
                <c:pt idx="42">
                  <c:v>0.2862770513549</c:v>
                </c:pt>
                <c:pt idx="43">
                  <c:v>0.2752040932348</c:v>
                </c:pt>
                <c:pt idx="44">
                  <c:v>0.28871480007580003</c:v>
                </c:pt>
                <c:pt idx="45">
                  <c:v>0.30618988061399999</c:v>
                </c:pt>
                <c:pt idx="46">
                  <c:v>0.32523706651509998</c:v>
                </c:pt>
                <c:pt idx="47">
                  <c:v>0.34430320257719998</c:v>
                </c:pt>
                <c:pt idx="48">
                  <c:v>0.36256812582909997</c:v>
                </c:pt>
                <c:pt idx="49">
                  <c:v>0.3784483608111</c:v>
                </c:pt>
                <c:pt idx="50">
                  <c:v>0.35944665529660003</c:v>
                </c:pt>
                <c:pt idx="51">
                  <c:v>0.3499420125071</c:v>
                </c:pt>
                <c:pt idx="52">
                  <c:v>0.33332499526249998</c:v>
                </c:pt>
                <c:pt idx="53">
                  <c:v>0.31513208262269998</c:v>
                </c:pt>
                <c:pt idx="54">
                  <c:v>0.33186280083379999</c:v>
                </c:pt>
                <c:pt idx="55">
                  <c:v>0.32639075232140002</c:v>
                </c:pt>
                <c:pt idx="56">
                  <c:v>0.32087322342239999</c:v>
                </c:pt>
                <c:pt idx="57">
                  <c:v>0.31070380898240002</c:v>
                </c:pt>
                <c:pt idx="58">
                  <c:v>0.3178881940496</c:v>
                </c:pt>
                <c:pt idx="59">
                  <c:v>0.3258548417662</c:v>
                </c:pt>
                <c:pt idx="60">
                  <c:v>0.3109160507864</c:v>
                </c:pt>
                <c:pt idx="61">
                  <c:v>0.30220883077510002</c:v>
                </c:pt>
                <c:pt idx="62">
                  <c:v>0.29034223990899999</c:v>
                </c:pt>
                <c:pt idx="63">
                  <c:v>0.27847185901080002</c:v>
                </c:pt>
                <c:pt idx="64">
                  <c:v>0.26580784536669999</c:v>
                </c:pt>
                <c:pt idx="65">
                  <c:v>0.25314383172260002</c:v>
                </c:pt>
                <c:pt idx="66">
                  <c:v>0.2404798180785</c:v>
                </c:pt>
                <c:pt idx="67">
                  <c:v>0.23178017813150001</c:v>
                </c:pt>
                <c:pt idx="68">
                  <c:v>0.221497062725</c:v>
                </c:pt>
                <c:pt idx="69">
                  <c:v>0.2090225506917</c:v>
                </c:pt>
                <c:pt idx="70">
                  <c:v>0.1987697555429</c:v>
                </c:pt>
                <c:pt idx="71">
                  <c:v>0.19087890847069999</c:v>
                </c:pt>
                <c:pt idx="72">
                  <c:v>0.1782148948266</c:v>
                </c:pt>
                <c:pt idx="73">
                  <c:v>0.17194542353610001</c:v>
                </c:pt>
                <c:pt idx="74">
                  <c:v>0.1569876823953</c:v>
                </c:pt>
                <c:pt idx="75">
                  <c:v>0.1499207883267</c:v>
                </c:pt>
                <c:pt idx="76">
                  <c:v>0.13655031267769999</c:v>
                </c:pt>
                <c:pt idx="77">
                  <c:v>0.13028842145159999</c:v>
                </c:pt>
                <c:pt idx="78">
                  <c:v>0.12081409891979999</c:v>
                </c:pt>
                <c:pt idx="79">
                  <c:v>0.1121561493273</c:v>
                </c:pt>
                <c:pt idx="80">
                  <c:v>0.1027235171499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36960"/>
        <c:axId val="72121344"/>
      </c:lineChart>
      <c:catAx>
        <c:axId val="72095616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72119808"/>
        <c:crosses val="autoZero"/>
        <c:auto val="1"/>
        <c:lblAlgn val="ctr"/>
        <c:lblOffset val="100"/>
        <c:tickLblSkip val="10"/>
        <c:noMultiLvlLbl val="0"/>
      </c:catAx>
      <c:valAx>
        <c:axId val="72119808"/>
        <c:scaling>
          <c:orientation val="minMax"/>
          <c:max val="0.6000000000000000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72095616"/>
        <c:crosses val="autoZero"/>
        <c:crossBetween val="between"/>
        <c:majorUnit val="0.1"/>
      </c:valAx>
      <c:valAx>
        <c:axId val="72121344"/>
        <c:scaling>
          <c:orientation val="minMax"/>
          <c:max val="0.60000000000000009"/>
          <c:min val="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72136960"/>
        <c:crosses val="max"/>
        <c:crossBetween val="between"/>
        <c:majorUnit val="0.1"/>
      </c:valAx>
      <c:catAx>
        <c:axId val="7213696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72121344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</a:defRPr>
            </a:pPr>
            <a:r>
              <a:rPr lang="en-US" sz="2000" dirty="0" err="1" smtClean="0">
                <a:solidFill>
                  <a:srgbClr val="002060"/>
                </a:solidFill>
              </a:rPr>
              <a:t>Carbonised</a:t>
            </a:r>
            <a:r>
              <a:rPr lang="en-US" sz="2000" dirty="0" smtClean="0">
                <a:solidFill>
                  <a:srgbClr val="002060"/>
                </a:solidFill>
              </a:rPr>
              <a:t> energy </a:t>
            </a:r>
            <a:r>
              <a:rPr lang="en-US" sz="2000" dirty="0">
                <a:solidFill>
                  <a:srgbClr val="002060"/>
                </a:solidFill>
              </a:rPr>
              <a:t>intensity*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433584477008229E-2"/>
          <c:y val="0.11187866251192548"/>
          <c:w val="0.83640975832617237"/>
          <c:h val="0.68099576237560921"/>
        </c:manualLayout>
      </c:layout>
      <c:lineChart>
        <c:grouping val="standard"/>
        <c:varyColors val="0"/>
        <c:ser>
          <c:idx val="1"/>
          <c:order val="0"/>
          <c:tx>
            <c:strRef>
              <c:f>[BPEnergyOutlook_Jan2014.xls]EnergyIntensity!$B$1</c:f>
              <c:strCache>
                <c:ptCount val="1"/>
                <c:pt idx="0">
                  <c:v>EU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[BPEnergyOutlook_Jan2014.xls]EnergyIntensity!$A$2:$A$82</c:f>
              <c:numCache>
                <c:formatCode>0</c:formatCode>
                <c:ptCount val="81"/>
                <c:pt idx="0">
                  <c:v>1870</c:v>
                </c:pt>
                <c:pt idx="1">
                  <c:v>1872</c:v>
                </c:pt>
                <c:pt idx="2">
                  <c:v>1874</c:v>
                </c:pt>
                <c:pt idx="3">
                  <c:v>1876</c:v>
                </c:pt>
                <c:pt idx="4">
                  <c:v>1878</c:v>
                </c:pt>
                <c:pt idx="5">
                  <c:v>1880</c:v>
                </c:pt>
                <c:pt idx="6">
                  <c:v>1882</c:v>
                </c:pt>
                <c:pt idx="7">
                  <c:v>1884</c:v>
                </c:pt>
                <c:pt idx="8">
                  <c:v>1886</c:v>
                </c:pt>
                <c:pt idx="9">
                  <c:v>1888</c:v>
                </c:pt>
                <c:pt idx="10">
                  <c:v>1890</c:v>
                </c:pt>
                <c:pt idx="11">
                  <c:v>1892</c:v>
                </c:pt>
                <c:pt idx="12">
                  <c:v>1894</c:v>
                </c:pt>
                <c:pt idx="13">
                  <c:v>1896</c:v>
                </c:pt>
                <c:pt idx="14">
                  <c:v>1898</c:v>
                </c:pt>
                <c:pt idx="15">
                  <c:v>1900</c:v>
                </c:pt>
                <c:pt idx="16">
                  <c:v>1902</c:v>
                </c:pt>
                <c:pt idx="17">
                  <c:v>1904</c:v>
                </c:pt>
                <c:pt idx="18">
                  <c:v>1906</c:v>
                </c:pt>
                <c:pt idx="19">
                  <c:v>1908</c:v>
                </c:pt>
                <c:pt idx="20">
                  <c:v>1910</c:v>
                </c:pt>
                <c:pt idx="21">
                  <c:v>1912</c:v>
                </c:pt>
                <c:pt idx="22">
                  <c:v>1914</c:v>
                </c:pt>
                <c:pt idx="23">
                  <c:v>1916</c:v>
                </c:pt>
                <c:pt idx="24">
                  <c:v>1918</c:v>
                </c:pt>
                <c:pt idx="25">
                  <c:v>1920</c:v>
                </c:pt>
                <c:pt idx="26">
                  <c:v>1922</c:v>
                </c:pt>
                <c:pt idx="27">
                  <c:v>1924</c:v>
                </c:pt>
                <c:pt idx="28">
                  <c:v>1926</c:v>
                </c:pt>
                <c:pt idx="29">
                  <c:v>1928</c:v>
                </c:pt>
                <c:pt idx="30">
                  <c:v>1930</c:v>
                </c:pt>
                <c:pt idx="31">
                  <c:v>1932</c:v>
                </c:pt>
                <c:pt idx="32">
                  <c:v>1934</c:v>
                </c:pt>
                <c:pt idx="33">
                  <c:v>1936</c:v>
                </c:pt>
                <c:pt idx="34">
                  <c:v>1938</c:v>
                </c:pt>
                <c:pt idx="35">
                  <c:v>1940</c:v>
                </c:pt>
                <c:pt idx="36">
                  <c:v>1942</c:v>
                </c:pt>
                <c:pt idx="37">
                  <c:v>1944</c:v>
                </c:pt>
                <c:pt idx="38">
                  <c:v>1946</c:v>
                </c:pt>
                <c:pt idx="39">
                  <c:v>1948</c:v>
                </c:pt>
                <c:pt idx="40">
                  <c:v>1950</c:v>
                </c:pt>
                <c:pt idx="41">
                  <c:v>1952</c:v>
                </c:pt>
                <c:pt idx="42">
                  <c:v>1954</c:v>
                </c:pt>
                <c:pt idx="43">
                  <c:v>1956</c:v>
                </c:pt>
                <c:pt idx="44">
                  <c:v>1958</c:v>
                </c:pt>
                <c:pt idx="45">
                  <c:v>1960</c:v>
                </c:pt>
                <c:pt idx="46">
                  <c:v>1962</c:v>
                </c:pt>
                <c:pt idx="47">
                  <c:v>1964</c:v>
                </c:pt>
                <c:pt idx="48">
                  <c:v>1966</c:v>
                </c:pt>
                <c:pt idx="49">
                  <c:v>1968</c:v>
                </c:pt>
                <c:pt idx="50">
                  <c:v>1970</c:v>
                </c:pt>
                <c:pt idx="51">
                  <c:v>1972</c:v>
                </c:pt>
                <c:pt idx="52">
                  <c:v>1974</c:v>
                </c:pt>
                <c:pt idx="53">
                  <c:v>1976</c:v>
                </c:pt>
                <c:pt idx="54">
                  <c:v>1978</c:v>
                </c:pt>
                <c:pt idx="55">
                  <c:v>1980</c:v>
                </c:pt>
                <c:pt idx="56">
                  <c:v>1982</c:v>
                </c:pt>
                <c:pt idx="57">
                  <c:v>1984</c:v>
                </c:pt>
                <c:pt idx="58">
                  <c:v>1986</c:v>
                </c:pt>
                <c:pt idx="59">
                  <c:v>1988</c:v>
                </c:pt>
                <c:pt idx="60">
                  <c:v>1990</c:v>
                </c:pt>
                <c:pt idx="61">
                  <c:v>1992</c:v>
                </c:pt>
                <c:pt idx="62">
                  <c:v>1994</c:v>
                </c:pt>
                <c:pt idx="63">
                  <c:v>1996</c:v>
                </c:pt>
                <c:pt idx="64">
                  <c:v>1998</c:v>
                </c:pt>
                <c:pt idx="65">
                  <c:v>2000</c:v>
                </c:pt>
                <c:pt idx="66">
                  <c:v>2002</c:v>
                </c:pt>
                <c:pt idx="67">
                  <c:v>2004</c:v>
                </c:pt>
                <c:pt idx="68">
                  <c:v>2006</c:v>
                </c:pt>
                <c:pt idx="69">
                  <c:v>2008</c:v>
                </c:pt>
                <c:pt idx="70">
                  <c:v>2010</c:v>
                </c:pt>
                <c:pt idx="71">
                  <c:v>2012</c:v>
                </c:pt>
                <c:pt idx="72">
                  <c:v>2014</c:v>
                </c:pt>
                <c:pt idx="73">
                  <c:v>2016</c:v>
                </c:pt>
                <c:pt idx="74">
                  <c:v>2018</c:v>
                </c:pt>
                <c:pt idx="75">
                  <c:v>2020</c:v>
                </c:pt>
                <c:pt idx="76">
                  <c:v>2022</c:v>
                </c:pt>
                <c:pt idx="77">
                  <c:v>2024</c:v>
                </c:pt>
                <c:pt idx="78">
                  <c:v>2026</c:v>
                </c:pt>
                <c:pt idx="79">
                  <c:v>2028</c:v>
                </c:pt>
                <c:pt idx="80">
                  <c:v>2030</c:v>
                </c:pt>
              </c:numCache>
            </c:numRef>
          </c:cat>
          <c:val>
            <c:numRef>
              <c:f>[BPEnergyOutlook_Jan2014.xls]EnergyIntensity!$B$2:$B$82</c:f>
              <c:numCache>
                <c:formatCode>0.00</c:formatCode>
                <c:ptCount val="81"/>
                <c:pt idx="0">
                  <c:v>0.2138321015729</c:v>
                </c:pt>
                <c:pt idx="1">
                  <c:v>0.22816297138530001</c:v>
                </c:pt>
                <c:pt idx="2">
                  <c:v>0.2258616638241</c:v>
                </c:pt>
                <c:pt idx="3">
                  <c:v>0.22511351146479999</c:v>
                </c:pt>
                <c:pt idx="4">
                  <c:v>0.2394443812772</c:v>
                </c:pt>
                <c:pt idx="5">
                  <c:v>0.25217282546899999</c:v>
                </c:pt>
                <c:pt idx="6">
                  <c:v>0.2595201819215</c:v>
                </c:pt>
                <c:pt idx="7">
                  <c:v>0.27068410081490002</c:v>
                </c:pt>
                <c:pt idx="8">
                  <c:v>0.26364752700400002</c:v>
                </c:pt>
                <c:pt idx="9">
                  <c:v>0.26687132840630001</c:v>
                </c:pt>
                <c:pt idx="10">
                  <c:v>0.27009891984079998</c:v>
                </c:pt>
                <c:pt idx="11">
                  <c:v>0.27893879097969998</c:v>
                </c:pt>
                <c:pt idx="12">
                  <c:v>0.28058290695470001</c:v>
                </c:pt>
                <c:pt idx="13">
                  <c:v>0.29330756111430001</c:v>
                </c:pt>
                <c:pt idx="14">
                  <c:v>0.28780898237640001</c:v>
                </c:pt>
                <c:pt idx="15">
                  <c:v>0.27839530036010002</c:v>
                </c:pt>
                <c:pt idx="16">
                  <c:v>0.26494144400230002</c:v>
                </c:pt>
                <c:pt idx="17">
                  <c:v>0.25942012507110002</c:v>
                </c:pt>
                <c:pt idx="18">
                  <c:v>0.24675990145919999</c:v>
                </c:pt>
                <c:pt idx="19">
                  <c:v>0.27299905249189999</c:v>
                </c:pt>
                <c:pt idx="20">
                  <c:v>0.25161265870760002</c:v>
                </c:pt>
                <c:pt idx="21">
                  <c:v>0.27068258480200003</c:v>
                </c:pt>
                <c:pt idx="22">
                  <c:v>0.28340344892929997</c:v>
                </c:pt>
                <c:pt idx="23">
                  <c:v>0.27233049080920002</c:v>
                </c:pt>
                <c:pt idx="24">
                  <c:v>0.24852908849729999</c:v>
                </c:pt>
                <c:pt idx="25">
                  <c:v>0.22711237445519999</c:v>
                </c:pt>
                <c:pt idx="26">
                  <c:v>0.2072829259049</c:v>
                </c:pt>
                <c:pt idx="27">
                  <c:v>0.223979533826</c:v>
                </c:pt>
                <c:pt idx="28">
                  <c:v>0.24065719158609999</c:v>
                </c:pt>
                <c:pt idx="29">
                  <c:v>0.2541641083949</c:v>
                </c:pt>
                <c:pt idx="30">
                  <c:v>0.24864657949589999</c:v>
                </c:pt>
                <c:pt idx="31">
                  <c:v>0.23360545764640001</c:v>
                </c:pt>
                <c:pt idx="32">
                  <c:v>0.2233185522077</c:v>
                </c:pt>
                <c:pt idx="33">
                  <c:v>0.22415766534020001</c:v>
                </c:pt>
                <c:pt idx="34">
                  <c:v>0.2313951108584</c:v>
                </c:pt>
                <c:pt idx="35">
                  <c:v>0.22111957551639999</c:v>
                </c:pt>
                <c:pt idx="36">
                  <c:v>0.2100314572674</c:v>
                </c:pt>
                <c:pt idx="37">
                  <c:v>0.1949941254501</c:v>
                </c:pt>
                <c:pt idx="38">
                  <c:v>0.19424976312299999</c:v>
                </c:pt>
                <c:pt idx="39">
                  <c:v>0.19826340723899999</c:v>
                </c:pt>
                <c:pt idx="40">
                  <c:v>0.2093970058745</c:v>
                </c:pt>
                <c:pt idx="41">
                  <c:v>0.21260564714800001</c:v>
                </c:pt>
                <c:pt idx="42">
                  <c:v>0.21025885920029999</c:v>
                </c:pt>
                <c:pt idx="43">
                  <c:v>0.21901155959829999</c:v>
                </c:pt>
                <c:pt idx="44">
                  <c:v>0.221430358158</c:v>
                </c:pt>
                <c:pt idx="45">
                  <c:v>0.21115103278380001</c:v>
                </c:pt>
                <c:pt idx="46">
                  <c:v>0.20802956225130001</c:v>
                </c:pt>
                <c:pt idx="47">
                  <c:v>0.2049156717832</c:v>
                </c:pt>
                <c:pt idx="48">
                  <c:v>0.19385029372750001</c:v>
                </c:pt>
                <c:pt idx="49">
                  <c:v>0.1891263975744</c:v>
                </c:pt>
                <c:pt idx="50">
                  <c:v>0.19472730718209999</c:v>
                </c:pt>
                <c:pt idx="51">
                  <c:v>0.1947841576653</c:v>
                </c:pt>
                <c:pt idx="52">
                  <c:v>0.190869054387</c:v>
                </c:pt>
                <c:pt idx="53">
                  <c:v>0.19489027856739999</c:v>
                </c:pt>
                <c:pt idx="54">
                  <c:v>0.19814061019519999</c:v>
                </c:pt>
                <c:pt idx="55">
                  <c:v>0.19182944855030001</c:v>
                </c:pt>
                <c:pt idx="56">
                  <c:v>0.18870039795339999</c:v>
                </c:pt>
                <c:pt idx="57">
                  <c:v>0.1879636156907</c:v>
                </c:pt>
                <c:pt idx="58">
                  <c:v>0.1792829259049</c:v>
                </c:pt>
                <c:pt idx="59">
                  <c:v>0.16979723327650001</c:v>
                </c:pt>
                <c:pt idx="60">
                  <c:v>0.1666795527762</c:v>
                </c:pt>
                <c:pt idx="61">
                  <c:v>0.1699033541785</c:v>
                </c:pt>
                <c:pt idx="62">
                  <c:v>0.16359977259809999</c:v>
                </c:pt>
                <c:pt idx="63">
                  <c:v>0.15570513549369999</c:v>
                </c:pt>
                <c:pt idx="64">
                  <c:v>0.1470168656434</c:v>
                </c:pt>
                <c:pt idx="65">
                  <c:v>0.14311692249380001</c:v>
                </c:pt>
                <c:pt idx="66">
                  <c:v>0.140006822058</c:v>
                </c:pt>
                <c:pt idx="67">
                  <c:v>0.13212355505019999</c:v>
                </c:pt>
                <c:pt idx="68">
                  <c:v>0.1250339207883</c:v>
                </c:pt>
                <c:pt idx="69">
                  <c:v>0.12351108584419999</c:v>
                </c:pt>
                <c:pt idx="70">
                  <c:v>0.1180162971385</c:v>
                </c:pt>
                <c:pt idx="71">
                  <c:v>0.1093469774493</c:v>
                </c:pt>
                <c:pt idx="72">
                  <c:v>0.10624445707790001</c:v>
                </c:pt>
                <c:pt idx="73">
                  <c:v>0.10550009475079999</c:v>
                </c:pt>
                <c:pt idx="74">
                  <c:v>0.1000015160129</c:v>
                </c:pt>
                <c:pt idx="75">
                  <c:v>9.8467310972139996E-2</c:v>
                </c:pt>
                <c:pt idx="76">
                  <c:v>9.1381466742469997E-2</c:v>
                </c:pt>
                <c:pt idx="77">
                  <c:v>8.7485313625169994E-2</c:v>
                </c:pt>
                <c:pt idx="78">
                  <c:v>8.3592950540079994E-2</c:v>
                </c:pt>
                <c:pt idx="79">
                  <c:v>7.7300739056280002E-2</c:v>
                </c:pt>
                <c:pt idx="80">
                  <c:v>7.4980481334089993E-2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[BPEnergyOutlook_Jan2014.xls]EnergyIntensity!$D$1</c:f>
              <c:strCache>
                <c:ptCount val="1"/>
                <c:pt idx="0">
                  <c:v>China</c:v>
                </c:pt>
              </c:strCache>
            </c:strRef>
          </c:tx>
          <c:spPr>
            <a:ln w="76200">
              <a:solidFill>
                <a:srgbClr val="595963"/>
              </a:solidFill>
            </a:ln>
          </c:spPr>
          <c:marker>
            <c:symbol val="none"/>
          </c:marker>
          <c:cat>
            <c:numRef>
              <c:f>[BPEnergyOutlook_Jan2014.xls]EnergyIntensity!$A$2:$A$82</c:f>
              <c:numCache>
                <c:formatCode>0</c:formatCode>
                <c:ptCount val="81"/>
                <c:pt idx="0">
                  <c:v>1870</c:v>
                </c:pt>
                <c:pt idx="1">
                  <c:v>1872</c:v>
                </c:pt>
                <c:pt idx="2">
                  <c:v>1874</c:v>
                </c:pt>
                <c:pt idx="3">
                  <c:v>1876</c:v>
                </c:pt>
                <c:pt idx="4">
                  <c:v>1878</c:v>
                </c:pt>
                <c:pt idx="5">
                  <c:v>1880</c:v>
                </c:pt>
                <c:pt idx="6">
                  <c:v>1882</c:v>
                </c:pt>
                <c:pt idx="7">
                  <c:v>1884</c:v>
                </c:pt>
                <c:pt idx="8">
                  <c:v>1886</c:v>
                </c:pt>
                <c:pt idx="9">
                  <c:v>1888</c:v>
                </c:pt>
                <c:pt idx="10">
                  <c:v>1890</c:v>
                </c:pt>
                <c:pt idx="11">
                  <c:v>1892</c:v>
                </c:pt>
                <c:pt idx="12">
                  <c:v>1894</c:v>
                </c:pt>
                <c:pt idx="13">
                  <c:v>1896</c:v>
                </c:pt>
                <c:pt idx="14">
                  <c:v>1898</c:v>
                </c:pt>
                <c:pt idx="15">
                  <c:v>1900</c:v>
                </c:pt>
                <c:pt idx="16">
                  <c:v>1902</c:v>
                </c:pt>
                <c:pt idx="17">
                  <c:v>1904</c:v>
                </c:pt>
                <c:pt idx="18">
                  <c:v>1906</c:v>
                </c:pt>
                <c:pt idx="19">
                  <c:v>1908</c:v>
                </c:pt>
                <c:pt idx="20">
                  <c:v>1910</c:v>
                </c:pt>
                <c:pt idx="21">
                  <c:v>1912</c:v>
                </c:pt>
                <c:pt idx="22">
                  <c:v>1914</c:v>
                </c:pt>
                <c:pt idx="23">
                  <c:v>1916</c:v>
                </c:pt>
                <c:pt idx="24">
                  <c:v>1918</c:v>
                </c:pt>
                <c:pt idx="25">
                  <c:v>1920</c:v>
                </c:pt>
                <c:pt idx="26">
                  <c:v>1922</c:v>
                </c:pt>
                <c:pt idx="27">
                  <c:v>1924</c:v>
                </c:pt>
                <c:pt idx="28">
                  <c:v>1926</c:v>
                </c:pt>
                <c:pt idx="29">
                  <c:v>1928</c:v>
                </c:pt>
                <c:pt idx="30">
                  <c:v>1930</c:v>
                </c:pt>
                <c:pt idx="31">
                  <c:v>1932</c:v>
                </c:pt>
                <c:pt idx="32">
                  <c:v>1934</c:v>
                </c:pt>
                <c:pt idx="33">
                  <c:v>1936</c:v>
                </c:pt>
                <c:pt idx="34">
                  <c:v>1938</c:v>
                </c:pt>
                <c:pt idx="35">
                  <c:v>1940</c:v>
                </c:pt>
                <c:pt idx="36">
                  <c:v>1942</c:v>
                </c:pt>
                <c:pt idx="37">
                  <c:v>1944</c:v>
                </c:pt>
                <c:pt idx="38">
                  <c:v>1946</c:v>
                </c:pt>
                <c:pt idx="39">
                  <c:v>1948</c:v>
                </c:pt>
                <c:pt idx="40">
                  <c:v>1950</c:v>
                </c:pt>
                <c:pt idx="41">
                  <c:v>1952</c:v>
                </c:pt>
                <c:pt idx="42">
                  <c:v>1954</c:v>
                </c:pt>
                <c:pt idx="43">
                  <c:v>1956</c:v>
                </c:pt>
                <c:pt idx="44">
                  <c:v>1958</c:v>
                </c:pt>
                <c:pt idx="45">
                  <c:v>1960</c:v>
                </c:pt>
                <c:pt idx="46">
                  <c:v>1962</c:v>
                </c:pt>
                <c:pt idx="47">
                  <c:v>1964</c:v>
                </c:pt>
                <c:pt idx="48">
                  <c:v>1966</c:v>
                </c:pt>
                <c:pt idx="49">
                  <c:v>1968</c:v>
                </c:pt>
                <c:pt idx="50">
                  <c:v>1970</c:v>
                </c:pt>
                <c:pt idx="51">
                  <c:v>1972</c:v>
                </c:pt>
                <c:pt idx="52">
                  <c:v>1974</c:v>
                </c:pt>
                <c:pt idx="53">
                  <c:v>1976</c:v>
                </c:pt>
                <c:pt idx="54">
                  <c:v>1978</c:v>
                </c:pt>
                <c:pt idx="55">
                  <c:v>1980</c:v>
                </c:pt>
                <c:pt idx="56">
                  <c:v>1982</c:v>
                </c:pt>
                <c:pt idx="57">
                  <c:v>1984</c:v>
                </c:pt>
                <c:pt idx="58">
                  <c:v>1986</c:v>
                </c:pt>
                <c:pt idx="59">
                  <c:v>1988</c:v>
                </c:pt>
                <c:pt idx="60">
                  <c:v>1990</c:v>
                </c:pt>
                <c:pt idx="61">
                  <c:v>1992</c:v>
                </c:pt>
                <c:pt idx="62">
                  <c:v>1994</c:v>
                </c:pt>
                <c:pt idx="63">
                  <c:v>1996</c:v>
                </c:pt>
                <c:pt idx="64">
                  <c:v>1998</c:v>
                </c:pt>
                <c:pt idx="65">
                  <c:v>2000</c:v>
                </c:pt>
                <c:pt idx="66">
                  <c:v>2002</c:v>
                </c:pt>
                <c:pt idx="67">
                  <c:v>2004</c:v>
                </c:pt>
                <c:pt idx="68">
                  <c:v>2006</c:v>
                </c:pt>
                <c:pt idx="69">
                  <c:v>2008</c:v>
                </c:pt>
                <c:pt idx="70">
                  <c:v>2010</c:v>
                </c:pt>
                <c:pt idx="71">
                  <c:v>2012</c:v>
                </c:pt>
                <c:pt idx="72">
                  <c:v>2014</c:v>
                </c:pt>
                <c:pt idx="73">
                  <c:v>2016</c:v>
                </c:pt>
                <c:pt idx="74">
                  <c:v>2018</c:v>
                </c:pt>
                <c:pt idx="75">
                  <c:v>2020</c:v>
                </c:pt>
                <c:pt idx="76">
                  <c:v>2022</c:v>
                </c:pt>
                <c:pt idx="77">
                  <c:v>2024</c:v>
                </c:pt>
                <c:pt idx="78">
                  <c:v>2026</c:v>
                </c:pt>
                <c:pt idx="79">
                  <c:v>2028</c:v>
                </c:pt>
                <c:pt idx="80">
                  <c:v>2030</c:v>
                </c:pt>
              </c:numCache>
            </c:numRef>
          </c:cat>
          <c:val>
            <c:numRef>
              <c:f>[BPEnergyOutlook_Jan2014.xls]EnergyIntensity!$D$2:$D$82</c:f>
              <c:numCache>
                <c:formatCode>General</c:formatCode>
                <c:ptCount val="81"/>
                <c:pt idx="20" formatCode="0.00">
                  <c:v>8.5525866969870003E-3</c:v>
                </c:pt>
                <c:pt idx="21" formatCode="0.00">
                  <c:v>1.5831722569640001E-2</c:v>
                </c:pt>
                <c:pt idx="22" formatCode="0.00">
                  <c:v>2.8833049080919999E-2</c:v>
                </c:pt>
                <c:pt idx="23" formatCode="0.00">
                  <c:v>4.0042448360810001E-2</c:v>
                </c:pt>
                <c:pt idx="24" formatCode="0.00">
                  <c:v>5.5364032594280001E-2</c:v>
                </c:pt>
                <c:pt idx="25" formatCode="0.00">
                  <c:v>7.1365548607160004E-2</c:v>
                </c:pt>
                <c:pt idx="26" formatCode="0.00">
                  <c:v>9.1274587833999998E-2</c:v>
                </c:pt>
                <c:pt idx="27" formatCode="0.00">
                  <c:v>0.10083229107449999</c:v>
                </c:pt>
                <c:pt idx="28" formatCode="0.00">
                  <c:v>0.1215122228539</c:v>
                </c:pt>
                <c:pt idx="29" formatCode="0.00">
                  <c:v>0.13185976880799999</c:v>
                </c:pt>
                <c:pt idx="30" formatCode="0.00">
                  <c:v>0.15250938032969999</c:v>
                </c:pt>
                <c:pt idx="31" formatCode="0.00">
                  <c:v>0.16602008717069999</c:v>
                </c:pt>
                <c:pt idx="32" formatCode="0.00">
                  <c:v>0.18904680689789999</c:v>
                </c:pt>
                <c:pt idx="33" formatCode="0.00">
                  <c:v>0.2041220390373</c:v>
                </c:pt>
                <c:pt idx="34" formatCode="0.00">
                  <c:v>0.2223793822247</c:v>
                </c:pt>
                <c:pt idx="35" formatCode="0.00">
                  <c:v>0.2430289937464</c:v>
                </c:pt>
                <c:pt idx="36" formatCode="0.00">
                  <c:v>0.2612787568694</c:v>
                </c:pt>
                <c:pt idx="37" formatCode="0.00">
                  <c:v>0.28350426378619997</c:v>
                </c:pt>
                <c:pt idx="38" formatCode="0.00">
                  <c:v>0.30255523971949999</c:v>
                </c:pt>
                <c:pt idx="39" formatCode="0.00">
                  <c:v>0.31845063483039998</c:v>
                </c:pt>
                <c:pt idx="40" formatCode="0.00">
                  <c:v>0.3335258669699</c:v>
                </c:pt>
                <c:pt idx="41" formatCode="0.00">
                  <c:v>0.30896873223420002</c:v>
                </c:pt>
                <c:pt idx="42" formatCode="0.00">
                  <c:v>0.29469471290510002</c:v>
                </c:pt>
                <c:pt idx="43" formatCode="0.00">
                  <c:v>0.27805116543489999</c:v>
                </c:pt>
                <c:pt idx="44" formatCode="0.00">
                  <c:v>0.26534546143639998</c:v>
                </c:pt>
                <c:pt idx="45" formatCode="0.00">
                  <c:v>0.24631722569639999</c:v>
                </c:pt>
                <c:pt idx="46" formatCode="0.00">
                  <c:v>0.23126094371799999</c:v>
                </c:pt>
                <c:pt idx="47" formatCode="0.00">
                  <c:v>0.21939814288420001</c:v>
                </c:pt>
                <c:pt idx="48" formatCode="0.00">
                  <c:v>0.2138806139852</c:v>
                </c:pt>
                <c:pt idx="49" formatCode="0.00">
                  <c:v>0.24409171877960001</c:v>
                </c:pt>
                <c:pt idx="50" formatCode="0.00">
                  <c:v>0.25839605836649998</c:v>
                </c:pt>
                <c:pt idx="51" formatCode="0.00">
                  <c:v>0.27665719158610003</c:v>
                </c:pt>
                <c:pt idx="52" formatCode="0.00">
                  <c:v>0.29018305855600002</c:v>
                </c:pt>
                <c:pt idx="53" formatCode="0.00">
                  <c:v>0.30130149706269999</c:v>
                </c:pt>
                <c:pt idx="54" formatCode="0.00">
                  <c:v>0.30849725222660002</c:v>
                </c:pt>
                <c:pt idx="55" formatCode="0.00">
                  <c:v>0.32519007011560003</c:v>
                </c:pt>
                <c:pt idx="56" formatCode="0.00">
                  <c:v>0.33631608868680002</c:v>
                </c:pt>
                <c:pt idx="57" formatCode="0.00">
                  <c:v>0.34823194997160001</c:v>
                </c:pt>
                <c:pt idx="58" formatCode="0.00">
                  <c:v>0.35778586317979999</c:v>
                </c:pt>
                <c:pt idx="59" formatCode="0.00">
                  <c:v>0.3419890089066</c:v>
                </c:pt>
                <c:pt idx="60" formatCode="0.00">
                  <c:v>0.32850862232330003</c:v>
                </c:pt>
                <c:pt idx="61" formatCode="0.00">
                  <c:v>0.312658707599</c:v>
                </c:pt>
                <c:pt idx="62" formatCode="0.00">
                  <c:v>0.29054690164870001</c:v>
                </c:pt>
                <c:pt idx="63" formatCode="0.00">
                  <c:v>0.2811824900512</c:v>
                </c:pt>
                <c:pt idx="64" formatCode="0.00">
                  <c:v>0.27249422020089997</c:v>
                </c:pt>
                <c:pt idx="65" formatCode="0.00">
                  <c:v>0.25189387909799998</c:v>
                </c:pt>
                <c:pt idx="66" formatCode="0.00">
                  <c:v>0.24318286905440001</c:v>
                </c:pt>
                <c:pt idx="67" formatCode="0.00">
                  <c:v>0.23449080917189999</c:v>
                </c:pt>
                <c:pt idx="68" formatCode="0.00">
                  <c:v>0.22</c:v>
                </c:pt>
                <c:pt idx="69" formatCode="0.00">
                  <c:v>0.21157400037900001</c:v>
                </c:pt>
                <c:pt idx="70" formatCode="0.00">
                  <c:v>0.22750729581199999</c:v>
                </c:pt>
                <c:pt idx="71" formatCode="0.00">
                  <c:v>0.21569755542919999</c:v>
                </c:pt>
                <c:pt idx="72" formatCode="0.00">
                  <c:v>0.21175971195759999</c:v>
                </c:pt>
                <c:pt idx="73" formatCode="0.00">
                  <c:v>0.2046662876634</c:v>
                </c:pt>
                <c:pt idx="74" formatCode="0.00">
                  <c:v>0.19440591245030001</c:v>
                </c:pt>
                <c:pt idx="75" formatCode="0.00">
                  <c:v>0.17624332006820001</c:v>
                </c:pt>
                <c:pt idx="76" formatCode="0.00">
                  <c:v>0.16994352852</c:v>
                </c:pt>
                <c:pt idx="77" formatCode="0.00">
                  <c:v>0.1620413113511</c:v>
                </c:pt>
                <c:pt idx="78" formatCode="0.00">
                  <c:v>0.15177714610570001</c:v>
                </c:pt>
                <c:pt idx="79" formatCode="0.00">
                  <c:v>0.1367890847072</c:v>
                </c:pt>
                <c:pt idx="80" formatCode="0.00">
                  <c:v>0.123380708736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840832"/>
        <c:axId val="194322816"/>
      </c:lineChart>
      <c:lineChart>
        <c:grouping val="standard"/>
        <c:varyColors val="0"/>
        <c:ser>
          <c:idx val="2"/>
          <c:order val="1"/>
          <c:tx>
            <c:strRef>
              <c:f>[BPEnergyOutlook_Jan2014.xls]EnergyIntensity!$C$1</c:f>
              <c:strCache>
                <c:ptCount val="1"/>
                <c:pt idx="0">
                  <c:v>US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[BPEnergyOutlook_Jan2014.xls]EnergyIntensity!$A$2:$A$82</c:f>
              <c:numCache>
                <c:formatCode>0</c:formatCode>
                <c:ptCount val="81"/>
                <c:pt idx="0">
                  <c:v>1870</c:v>
                </c:pt>
                <c:pt idx="1">
                  <c:v>1872</c:v>
                </c:pt>
                <c:pt idx="2">
                  <c:v>1874</c:v>
                </c:pt>
                <c:pt idx="3">
                  <c:v>1876</c:v>
                </c:pt>
                <c:pt idx="4">
                  <c:v>1878</c:v>
                </c:pt>
                <c:pt idx="5">
                  <c:v>1880</c:v>
                </c:pt>
                <c:pt idx="6">
                  <c:v>1882</c:v>
                </c:pt>
                <c:pt idx="7">
                  <c:v>1884</c:v>
                </c:pt>
                <c:pt idx="8">
                  <c:v>1886</c:v>
                </c:pt>
                <c:pt idx="9">
                  <c:v>1888</c:v>
                </c:pt>
                <c:pt idx="10">
                  <c:v>1890</c:v>
                </c:pt>
                <c:pt idx="11">
                  <c:v>1892</c:v>
                </c:pt>
                <c:pt idx="12">
                  <c:v>1894</c:v>
                </c:pt>
                <c:pt idx="13">
                  <c:v>1896</c:v>
                </c:pt>
                <c:pt idx="14">
                  <c:v>1898</c:v>
                </c:pt>
                <c:pt idx="15">
                  <c:v>1900</c:v>
                </c:pt>
                <c:pt idx="16">
                  <c:v>1902</c:v>
                </c:pt>
                <c:pt idx="17">
                  <c:v>1904</c:v>
                </c:pt>
                <c:pt idx="18">
                  <c:v>1906</c:v>
                </c:pt>
                <c:pt idx="19">
                  <c:v>1908</c:v>
                </c:pt>
                <c:pt idx="20">
                  <c:v>1910</c:v>
                </c:pt>
                <c:pt idx="21">
                  <c:v>1912</c:v>
                </c:pt>
                <c:pt idx="22">
                  <c:v>1914</c:v>
                </c:pt>
                <c:pt idx="23">
                  <c:v>1916</c:v>
                </c:pt>
                <c:pt idx="24">
                  <c:v>1918</c:v>
                </c:pt>
                <c:pt idx="25">
                  <c:v>1920</c:v>
                </c:pt>
                <c:pt idx="26">
                  <c:v>1922</c:v>
                </c:pt>
                <c:pt idx="27">
                  <c:v>1924</c:v>
                </c:pt>
                <c:pt idx="28">
                  <c:v>1926</c:v>
                </c:pt>
                <c:pt idx="29">
                  <c:v>1928</c:v>
                </c:pt>
                <c:pt idx="30">
                  <c:v>1930</c:v>
                </c:pt>
                <c:pt idx="31">
                  <c:v>1932</c:v>
                </c:pt>
                <c:pt idx="32">
                  <c:v>1934</c:v>
                </c:pt>
                <c:pt idx="33">
                  <c:v>1936</c:v>
                </c:pt>
                <c:pt idx="34">
                  <c:v>1938</c:v>
                </c:pt>
                <c:pt idx="35">
                  <c:v>1940</c:v>
                </c:pt>
                <c:pt idx="36">
                  <c:v>1942</c:v>
                </c:pt>
                <c:pt idx="37">
                  <c:v>1944</c:v>
                </c:pt>
                <c:pt idx="38">
                  <c:v>1946</c:v>
                </c:pt>
                <c:pt idx="39">
                  <c:v>1948</c:v>
                </c:pt>
                <c:pt idx="40">
                  <c:v>1950</c:v>
                </c:pt>
                <c:pt idx="41">
                  <c:v>1952</c:v>
                </c:pt>
                <c:pt idx="42">
                  <c:v>1954</c:v>
                </c:pt>
                <c:pt idx="43">
                  <c:v>1956</c:v>
                </c:pt>
                <c:pt idx="44">
                  <c:v>1958</c:v>
                </c:pt>
                <c:pt idx="45">
                  <c:v>1960</c:v>
                </c:pt>
                <c:pt idx="46">
                  <c:v>1962</c:v>
                </c:pt>
                <c:pt idx="47">
                  <c:v>1964</c:v>
                </c:pt>
                <c:pt idx="48">
                  <c:v>1966</c:v>
                </c:pt>
                <c:pt idx="49">
                  <c:v>1968</c:v>
                </c:pt>
                <c:pt idx="50">
                  <c:v>1970</c:v>
                </c:pt>
                <c:pt idx="51">
                  <c:v>1972</c:v>
                </c:pt>
                <c:pt idx="52">
                  <c:v>1974</c:v>
                </c:pt>
                <c:pt idx="53">
                  <c:v>1976</c:v>
                </c:pt>
                <c:pt idx="54">
                  <c:v>1978</c:v>
                </c:pt>
                <c:pt idx="55">
                  <c:v>1980</c:v>
                </c:pt>
                <c:pt idx="56">
                  <c:v>1982</c:v>
                </c:pt>
                <c:pt idx="57">
                  <c:v>1984</c:v>
                </c:pt>
                <c:pt idx="58">
                  <c:v>1986</c:v>
                </c:pt>
                <c:pt idx="59">
                  <c:v>1988</c:v>
                </c:pt>
                <c:pt idx="60">
                  <c:v>1990</c:v>
                </c:pt>
                <c:pt idx="61">
                  <c:v>1992</c:v>
                </c:pt>
                <c:pt idx="62">
                  <c:v>1994</c:v>
                </c:pt>
                <c:pt idx="63">
                  <c:v>1996</c:v>
                </c:pt>
                <c:pt idx="64">
                  <c:v>1998</c:v>
                </c:pt>
                <c:pt idx="65">
                  <c:v>2000</c:v>
                </c:pt>
                <c:pt idx="66">
                  <c:v>2002</c:v>
                </c:pt>
                <c:pt idx="67">
                  <c:v>2004</c:v>
                </c:pt>
                <c:pt idx="68">
                  <c:v>2006</c:v>
                </c:pt>
                <c:pt idx="69">
                  <c:v>2008</c:v>
                </c:pt>
                <c:pt idx="70">
                  <c:v>2010</c:v>
                </c:pt>
                <c:pt idx="71">
                  <c:v>2012</c:v>
                </c:pt>
                <c:pt idx="72">
                  <c:v>2014</c:v>
                </c:pt>
                <c:pt idx="73">
                  <c:v>2016</c:v>
                </c:pt>
                <c:pt idx="74">
                  <c:v>2018</c:v>
                </c:pt>
                <c:pt idx="75">
                  <c:v>2020</c:v>
                </c:pt>
                <c:pt idx="76">
                  <c:v>2022</c:v>
                </c:pt>
                <c:pt idx="77">
                  <c:v>2024</c:v>
                </c:pt>
                <c:pt idx="78">
                  <c:v>2026</c:v>
                </c:pt>
                <c:pt idx="79">
                  <c:v>2028</c:v>
                </c:pt>
                <c:pt idx="80">
                  <c:v>2030</c:v>
                </c:pt>
              </c:numCache>
            </c:numRef>
          </c:cat>
          <c:val>
            <c:numRef>
              <c:f>[BPEnergyOutlook_Jan2014.xls]EnergyIntensity!$C$2:$C$82</c:f>
              <c:numCache>
                <c:formatCode>0.00</c:formatCode>
                <c:ptCount val="81"/>
                <c:pt idx="0">
                  <c:v>0.18052984650369999</c:v>
                </c:pt>
                <c:pt idx="1">
                  <c:v>0.18941898806140001</c:v>
                </c:pt>
                <c:pt idx="2">
                  <c:v>0.20057911692249999</c:v>
                </c:pt>
                <c:pt idx="3">
                  <c:v>0.2149061967027</c:v>
                </c:pt>
                <c:pt idx="4">
                  <c:v>0.22764980102330001</c:v>
                </c:pt>
                <c:pt idx="5">
                  <c:v>0.24757021034679999</c:v>
                </c:pt>
                <c:pt idx="6">
                  <c:v>0.26582376350199999</c:v>
                </c:pt>
                <c:pt idx="7">
                  <c:v>0.29287549744169999</c:v>
                </c:pt>
                <c:pt idx="8">
                  <c:v>0.31289823763500002</c:v>
                </c:pt>
                <c:pt idx="9">
                  <c:v>0.3232495736214</c:v>
                </c:pt>
                <c:pt idx="10">
                  <c:v>0.33756149327270002</c:v>
                </c:pt>
                <c:pt idx="11">
                  <c:v>0.3494849346219</c:v>
                </c:pt>
                <c:pt idx="12">
                  <c:v>0.35666931968920002</c:v>
                </c:pt>
                <c:pt idx="13">
                  <c:v>0.3749418230055</c:v>
                </c:pt>
                <c:pt idx="14">
                  <c:v>0.3908258480197</c:v>
                </c:pt>
                <c:pt idx="15">
                  <c:v>0.41232973280270002</c:v>
                </c:pt>
                <c:pt idx="16">
                  <c:v>0.4242569641842</c:v>
                </c:pt>
                <c:pt idx="17">
                  <c:v>0.43542467310970001</c:v>
                </c:pt>
                <c:pt idx="18">
                  <c:v>0.44973659276099998</c:v>
                </c:pt>
                <c:pt idx="19">
                  <c:v>0.46250293727500003</c:v>
                </c:pt>
                <c:pt idx="20">
                  <c:v>0.46888989956409999</c:v>
                </c:pt>
                <c:pt idx="21">
                  <c:v>0.48560545764640001</c:v>
                </c:pt>
                <c:pt idx="22">
                  <c:v>0.49911995451960001</c:v>
                </c:pt>
                <c:pt idx="23">
                  <c:v>0.48328519992419999</c:v>
                </c:pt>
                <c:pt idx="24">
                  <c:v>0.4626545385636</c:v>
                </c:pt>
                <c:pt idx="25">
                  <c:v>0.4404934621944</c:v>
                </c:pt>
                <c:pt idx="26">
                  <c:v>0.42383854462760001</c:v>
                </c:pt>
                <c:pt idx="27">
                  <c:v>0.43024824711010001</c:v>
                </c:pt>
                <c:pt idx="28">
                  <c:v>0.4192131893121</c:v>
                </c:pt>
                <c:pt idx="29">
                  <c:v>0.41290202766720002</c:v>
                </c:pt>
                <c:pt idx="30">
                  <c:v>0.40182906954710002</c:v>
                </c:pt>
                <c:pt idx="31">
                  <c:v>0.38916884593520001</c:v>
                </c:pt>
                <c:pt idx="32">
                  <c:v>0.40111123744549998</c:v>
                </c:pt>
                <c:pt idx="33">
                  <c:v>0.411447413303</c:v>
                </c:pt>
                <c:pt idx="34">
                  <c:v>0.40355277619860003</c:v>
                </c:pt>
                <c:pt idx="35">
                  <c:v>0.39485313625169999</c:v>
                </c:pt>
                <c:pt idx="36">
                  <c:v>0.37980822436990003</c:v>
                </c:pt>
                <c:pt idx="37">
                  <c:v>0.36954784915670003</c:v>
                </c:pt>
                <c:pt idx="38">
                  <c:v>0.35131324616260001</c:v>
                </c:pt>
                <c:pt idx="39">
                  <c:v>0.33545954140610001</c:v>
                </c:pt>
                <c:pt idx="40">
                  <c:v>0.32196778472620002</c:v>
                </c:pt>
                <c:pt idx="41">
                  <c:v>0.3069001326511</c:v>
                </c:pt>
                <c:pt idx="42">
                  <c:v>0.2862770513549</c:v>
                </c:pt>
                <c:pt idx="43">
                  <c:v>0.2752040932348</c:v>
                </c:pt>
                <c:pt idx="44">
                  <c:v>0.28871480007580003</c:v>
                </c:pt>
                <c:pt idx="45">
                  <c:v>0.30618988061399999</c:v>
                </c:pt>
                <c:pt idx="46">
                  <c:v>0.32523706651509998</c:v>
                </c:pt>
                <c:pt idx="47">
                  <c:v>0.34430320257719998</c:v>
                </c:pt>
                <c:pt idx="48">
                  <c:v>0.36256812582909997</c:v>
                </c:pt>
                <c:pt idx="49">
                  <c:v>0.3784483608111</c:v>
                </c:pt>
                <c:pt idx="50">
                  <c:v>0.35944665529660003</c:v>
                </c:pt>
                <c:pt idx="51">
                  <c:v>0.3499420125071</c:v>
                </c:pt>
                <c:pt idx="52">
                  <c:v>0.33332499526249998</c:v>
                </c:pt>
                <c:pt idx="53">
                  <c:v>0.31513208262269998</c:v>
                </c:pt>
                <c:pt idx="54">
                  <c:v>0.33186280083379999</c:v>
                </c:pt>
                <c:pt idx="55">
                  <c:v>0.32639075232140002</c:v>
                </c:pt>
                <c:pt idx="56">
                  <c:v>0.32087322342239999</c:v>
                </c:pt>
                <c:pt idx="57">
                  <c:v>0.31070380898240002</c:v>
                </c:pt>
                <c:pt idx="58">
                  <c:v>0.3178881940496</c:v>
                </c:pt>
                <c:pt idx="59">
                  <c:v>0.3258548417662</c:v>
                </c:pt>
                <c:pt idx="60">
                  <c:v>0.3109160507864</c:v>
                </c:pt>
                <c:pt idx="61">
                  <c:v>0.30220883077510002</c:v>
                </c:pt>
                <c:pt idx="62">
                  <c:v>0.29034223990899999</c:v>
                </c:pt>
                <c:pt idx="63">
                  <c:v>0.27847185901080002</c:v>
                </c:pt>
                <c:pt idx="64">
                  <c:v>0.26580784536669999</c:v>
                </c:pt>
                <c:pt idx="65">
                  <c:v>0.25314383172260002</c:v>
                </c:pt>
                <c:pt idx="66">
                  <c:v>0.2404798180785</c:v>
                </c:pt>
                <c:pt idx="67">
                  <c:v>0.23178017813150001</c:v>
                </c:pt>
                <c:pt idx="68">
                  <c:v>0.221497062725</c:v>
                </c:pt>
                <c:pt idx="69">
                  <c:v>0.2090225506917</c:v>
                </c:pt>
                <c:pt idx="70">
                  <c:v>0.1987697555429</c:v>
                </c:pt>
                <c:pt idx="71">
                  <c:v>0.19087890847069999</c:v>
                </c:pt>
                <c:pt idx="72">
                  <c:v>0.1782148948266</c:v>
                </c:pt>
                <c:pt idx="73">
                  <c:v>0.17194542353610001</c:v>
                </c:pt>
                <c:pt idx="74">
                  <c:v>0.1569876823953</c:v>
                </c:pt>
                <c:pt idx="75">
                  <c:v>0.1499207883267</c:v>
                </c:pt>
                <c:pt idx="76">
                  <c:v>0.13655031267769999</c:v>
                </c:pt>
                <c:pt idx="77">
                  <c:v>0.13028842145159999</c:v>
                </c:pt>
                <c:pt idx="78">
                  <c:v>0.12081409891979999</c:v>
                </c:pt>
                <c:pt idx="79">
                  <c:v>0.1121561493273</c:v>
                </c:pt>
                <c:pt idx="80">
                  <c:v>0.1027235171499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350080"/>
        <c:axId val="194348160"/>
      </c:lineChart>
      <c:catAx>
        <c:axId val="192840832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94322816"/>
        <c:crosses val="autoZero"/>
        <c:auto val="1"/>
        <c:lblAlgn val="ctr"/>
        <c:lblOffset val="100"/>
        <c:tickLblSkip val="10"/>
        <c:noMultiLvlLbl val="0"/>
      </c:catAx>
      <c:valAx>
        <c:axId val="194322816"/>
        <c:scaling>
          <c:orientation val="minMax"/>
          <c:max val="0.6000000000000000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92840832"/>
        <c:crosses val="autoZero"/>
        <c:crossBetween val="between"/>
        <c:majorUnit val="0.1"/>
      </c:valAx>
      <c:valAx>
        <c:axId val="194348160"/>
        <c:scaling>
          <c:orientation val="minMax"/>
          <c:max val="0.60000000000000009"/>
          <c:min val="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194350080"/>
        <c:crosses val="max"/>
        <c:crossBetween val="between"/>
        <c:majorUnit val="0.1"/>
      </c:valAx>
      <c:catAx>
        <c:axId val="19435008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9434816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</a:defRPr>
            </a:pPr>
            <a:r>
              <a:rPr lang="en-US" sz="2000" dirty="0" smtClean="0">
                <a:solidFill>
                  <a:srgbClr val="002060"/>
                </a:solidFill>
              </a:rPr>
              <a:t>Share </a:t>
            </a:r>
            <a:r>
              <a:rPr lang="en-US" sz="2000" dirty="0">
                <a:solidFill>
                  <a:srgbClr val="002060"/>
                </a:solidFill>
              </a:rPr>
              <a:t>of electricity generation (%)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926666100280799E-2"/>
          <c:y val="0.10223858465124638"/>
          <c:w val="0.83286633729149917"/>
          <c:h val="0.77173127148129916"/>
        </c:manualLayout>
      </c:layout>
      <c:lineChart>
        <c:grouping val="standard"/>
        <c:varyColors val="0"/>
        <c:ser>
          <c:idx val="3"/>
          <c:order val="0"/>
          <c:tx>
            <c:strRef>
              <c:f>[BPEnergyOutlook_Jan2014.xls]RenewablesShare!$B$1</c:f>
              <c:strCache>
                <c:ptCount val="1"/>
                <c:pt idx="0">
                  <c:v>EU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[BPEnergyOutlook_Jan2014.xls]RenewablesShare!$A$2:$A$24</c:f>
              <c:numCache>
                <c:formatCode>0</c:formatCode>
                <c:ptCount val="23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2018</c:v>
                </c:pt>
                <c:pt idx="15">
                  <c:v>2020</c:v>
                </c:pt>
                <c:pt idx="16">
                  <c:v>2022</c:v>
                </c:pt>
                <c:pt idx="17">
                  <c:v>2024</c:v>
                </c:pt>
                <c:pt idx="18">
                  <c:v>2026</c:v>
                </c:pt>
                <c:pt idx="19">
                  <c:v>2028</c:v>
                </c:pt>
                <c:pt idx="20">
                  <c:v>2030</c:v>
                </c:pt>
                <c:pt idx="21">
                  <c:v>2032</c:v>
                </c:pt>
                <c:pt idx="22">
                  <c:v>2034</c:v>
                </c:pt>
              </c:numCache>
            </c:numRef>
          </c:cat>
          <c:val>
            <c:numRef>
              <c:f>[BPEnergyOutlook_Jan2014.xls]RenewablesShare!$B$2:$B$24</c:f>
              <c:numCache>
                <c:formatCode>0.0</c:formatCode>
                <c:ptCount val="23"/>
                <c:pt idx="0">
                  <c:v>1.2125346114610001</c:v>
                </c:pt>
                <c:pt idx="1">
                  <c:v>1.3649869650399999</c:v>
                </c:pt>
                <c:pt idx="2">
                  <c:v>1.5263654322589999</c:v>
                </c:pt>
                <c:pt idx="3">
                  <c:v>1.814409702544</c:v>
                </c:pt>
                <c:pt idx="4">
                  <c:v>2.2350705183219999</c:v>
                </c:pt>
                <c:pt idx="5">
                  <c:v>2.589423061353</c:v>
                </c:pt>
                <c:pt idx="6">
                  <c:v>3.6969695742990001</c:v>
                </c:pt>
                <c:pt idx="7">
                  <c:v>5.1350656605729998</c:v>
                </c:pt>
                <c:pt idx="8">
                  <c:v>5.8209595673359997</c:v>
                </c:pt>
                <c:pt idx="9">
                  <c:v>8.8109242676940003</c:v>
                </c:pt>
                <c:pt idx="10">
                  <c:v>11.18328691484</c:v>
                </c:pt>
                <c:pt idx="11">
                  <c:v>13.6912414787</c:v>
                </c:pt>
                <c:pt idx="12">
                  <c:v>16.19919604255</c:v>
                </c:pt>
                <c:pt idx="13">
                  <c:v>18.71905209126</c:v>
                </c:pt>
                <c:pt idx="14">
                  <c:v>20.82915701864</c:v>
                </c:pt>
                <c:pt idx="15">
                  <c:v>22.73835354697</c:v>
                </c:pt>
                <c:pt idx="16">
                  <c:v>24.099231666049999</c:v>
                </c:pt>
                <c:pt idx="17">
                  <c:v>26.212311964640001</c:v>
                </c:pt>
                <c:pt idx="18">
                  <c:v>27.236689767960002</c:v>
                </c:pt>
                <c:pt idx="19">
                  <c:v>29.08156160435</c:v>
                </c:pt>
                <c:pt idx="20">
                  <c:v>29.698171867159999</c:v>
                </c:pt>
                <c:pt idx="21">
                  <c:v>31.47871901161</c:v>
                </c:pt>
                <c:pt idx="22">
                  <c:v>32.231912981519997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89504"/>
        <c:axId val="96326016"/>
      </c:lineChart>
      <c:lineChart>
        <c:grouping val="standard"/>
        <c:varyColors val="0"/>
        <c:ser>
          <c:idx val="2"/>
          <c:order val="1"/>
          <c:tx>
            <c:strRef>
              <c:f>[BPEnergyOutlook_Jan2014.xls]RenewablesShare!$C$1</c:f>
              <c:strCache>
                <c:ptCount val="1"/>
                <c:pt idx="0">
                  <c:v>US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[BPEnergyOutlook_Jan2014.xls]RenewablesShare!$A$2:$A$24</c:f>
              <c:numCache>
                <c:formatCode>0</c:formatCode>
                <c:ptCount val="23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2018</c:v>
                </c:pt>
                <c:pt idx="15">
                  <c:v>2020</c:v>
                </c:pt>
                <c:pt idx="16">
                  <c:v>2022</c:v>
                </c:pt>
                <c:pt idx="17">
                  <c:v>2024</c:v>
                </c:pt>
                <c:pt idx="18">
                  <c:v>2026</c:v>
                </c:pt>
                <c:pt idx="19">
                  <c:v>2028</c:v>
                </c:pt>
                <c:pt idx="20">
                  <c:v>2030</c:v>
                </c:pt>
                <c:pt idx="21">
                  <c:v>2032</c:v>
                </c:pt>
                <c:pt idx="22">
                  <c:v>2034</c:v>
                </c:pt>
              </c:numCache>
            </c:numRef>
          </c:cat>
          <c:val>
            <c:numRef>
              <c:f>[BPEnergyOutlook_Jan2014.xls]RenewablesShare!$C$2:$C$24</c:f>
              <c:numCache>
                <c:formatCode>0.0</c:formatCode>
                <c:ptCount val="23"/>
                <c:pt idx="0">
                  <c:v>2.5625030360930001</c:v>
                </c:pt>
                <c:pt idx="1">
                  <c:v>2.4964781320339999</c:v>
                </c:pt>
                <c:pt idx="2">
                  <c:v>2.8498388846610001</c:v>
                </c:pt>
                <c:pt idx="3">
                  <c:v>3.554576809107</c:v>
                </c:pt>
                <c:pt idx="4">
                  <c:v>4.1741624431239996</c:v>
                </c:pt>
                <c:pt idx="5">
                  <c:v>5.1262812312769999</c:v>
                </c:pt>
                <c:pt idx="6">
                  <c:v>5.8784834107870001</c:v>
                </c:pt>
                <c:pt idx="7">
                  <c:v>6.2278770017970002</c:v>
                </c:pt>
                <c:pt idx="8">
                  <c:v>6.7801625726639996</c:v>
                </c:pt>
                <c:pt idx="9">
                  <c:v>7.0622561005230002</c:v>
                </c:pt>
                <c:pt idx="10">
                  <c:v>7.4809333354919998</c:v>
                </c:pt>
                <c:pt idx="11">
                  <c:v>7.9669106336119997</c:v>
                </c:pt>
                <c:pt idx="12">
                  <c:v>8.5855044772249993</c:v>
                </c:pt>
                <c:pt idx="13">
                  <c:v>9.210049063264</c:v>
                </c:pt>
                <c:pt idx="14">
                  <c:v>9.8365772301120007</c:v>
                </c:pt>
                <c:pt idx="15">
                  <c:v>10.513545023240001</c:v>
                </c:pt>
                <c:pt idx="16">
                  <c:v>11.537922826559999</c:v>
                </c:pt>
                <c:pt idx="17">
                  <c:v>12.29409216769</c:v>
                </c:pt>
                <c:pt idx="18">
                  <c:v>13.7965129459</c:v>
                </c:pt>
                <c:pt idx="19">
                  <c:v>14.95449908512</c:v>
                </c:pt>
                <c:pt idx="20">
                  <c:v>15.83832601972</c:v>
                </c:pt>
                <c:pt idx="21">
                  <c:v>16.6608036336</c:v>
                </c:pt>
                <c:pt idx="22">
                  <c:v>17.62879106822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[BPEnergyOutlook_Jan2014.xls]RenewablesShare!$D$1</c:f>
              <c:strCache>
                <c:ptCount val="1"/>
                <c:pt idx="0">
                  <c:v>China</c:v>
                </c:pt>
              </c:strCache>
            </c:strRef>
          </c:tx>
          <c:spPr>
            <a:ln w="76200">
              <a:solidFill>
                <a:srgbClr val="595963"/>
              </a:solidFill>
            </a:ln>
          </c:spPr>
          <c:marker>
            <c:symbol val="none"/>
          </c:marker>
          <c:cat>
            <c:numRef>
              <c:f>[BPEnergyOutlook_Jan2014.xls]RenewablesShare!$A$2:$A$24</c:f>
              <c:numCache>
                <c:formatCode>0</c:formatCode>
                <c:ptCount val="23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  <c:pt idx="12">
                  <c:v>2014</c:v>
                </c:pt>
                <c:pt idx="13">
                  <c:v>2016</c:v>
                </c:pt>
                <c:pt idx="14">
                  <c:v>2018</c:v>
                </c:pt>
                <c:pt idx="15">
                  <c:v>2020</c:v>
                </c:pt>
                <c:pt idx="16">
                  <c:v>2022</c:v>
                </c:pt>
                <c:pt idx="17">
                  <c:v>2024</c:v>
                </c:pt>
                <c:pt idx="18">
                  <c:v>2026</c:v>
                </c:pt>
                <c:pt idx="19">
                  <c:v>2028</c:v>
                </c:pt>
                <c:pt idx="20">
                  <c:v>2030</c:v>
                </c:pt>
                <c:pt idx="21">
                  <c:v>2032</c:v>
                </c:pt>
                <c:pt idx="22">
                  <c:v>2034</c:v>
                </c:pt>
              </c:numCache>
            </c:numRef>
          </c:cat>
          <c:val>
            <c:numRef>
              <c:f>[BPEnergyOutlook_Jan2014.xls]RenewablesShare!$D$2:$D$24</c:f>
              <c:numCache>
                <c:formatCode>0.0</c:formatCode>
                <c:ptCount val="23"/>
                <c:pt idx="0">
                  <c:v>0.47223391680299998</c:v>
                </c:pt>
                <c:pt idx="1">
                  <c:v>0.42873682335610003</c:v>
                </c:pt>
                <c:pt idx="2">
                  <c:v>0.64452207846880005</c:v>
                </c:pt>
                <c:pt idx="3">
                  <c:v>0.5357085026799</c:v>
                </c:pt>
                <c:pt idx="4">
                  <c:v>0.82474456336930002</c:v>
                </c:pt>
                <c:pt idx="5">
                  <c:v>0.70700487394139999</c:v>
                </c:pt>
                <c:pt idx="6">
                  <c:v>0.9920737730136</c:v>
                </c:pt>
                <c:pt idx="7">
                  <c:v>0.75659439415780005</c:v>
                </c:pt>
                <c:pt idx="8">
                  <c:v>0.840754894182</c:v>
                </c:pt>
                <c:pt idx="9">
                  <c:v>1.3386336771539999</c:v>
                </c:pt>
                <c:pt idx="10">
                  <c:v>2.0265111647260001</c:v>
                </c:pt>
                <c:pt idx="11">
                  <c:v>3.866424049096</c:v>
                </c:pt>
                <c:pt idx="12">
                  <c:v>4.7661196301629998</c:v>
                </c:pt>
                <c:pt idx="13">
                  <c:v>5.4530053273309997</c:v>
                </c:pt>
                <c:pt idx="14">
                  <c:v>6.8297520928799997</c:v>
                </c:pt>
                <c:pt idx="15">
                  <c:v>7.1821210551029999</c:v>
                </c:pt>
                <c:pt idx="16">
                  <c:v>8.2837168256229994</c:v>
                </c:pt>
                <c:pt idx="17">
                  <c:v>8.5648185630779992</c:v>
                </c:pt>
                <c:pt idx="18">
                  <c:v>9.5991142704470001</c:v>
                </c:pt>
                <c:pt idx="19">
                  <c:v>9.886166750328</c:v>
                </c:pt>
                <c:pt idx="20">
                  <c:v>10.795780235440001</c:v>
                </c:pt>
                <c:pt idx="21">
                  <c:v>11.08084913451</c:v>
                </c:pt>
                <c:pt idx="22">
                  <c:v>11.36790161439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29088"/>
        <c:axId val="96327552"/>
      </c:lineChart>
      <c:catAx>
        <c:axId val="93989504"/>
        <c:scaling>
          <c:orientation val="minMax"/>
        </c:scaling>
        <c:delete val="0"/>
        <c:axPos val="b"/>
        <c:numFmt formatCode="0" sourceLinked="1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6326016"/>
        <c:crosses val="autoZero"/>
        <c:auto val="1"/>
        <c:lblAlgn val="ctr"/>
        <c:lblOffset val="100"/>
        <c:tickLblSkip val="2"/>
        <c:noMultiLvlLbl val="0"/>
      </c:catAx>
      <c:valAx>
        <c:axId val="963260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3989504"/>
        <c:crosses val="autoZero"/>
        <c:crossBetween val="between"/>
      </c:valAx>
      <c:valAx>
        <c:axId val="96327552"/>
        <c:scaling>
          <c:orientation val="minMax"/>
          <c:max val="35"/>
          <c:min val="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00"/>
            </a:pPr>
            <a:endParaRPr lang="en-US"/>
          </a:p>
        </c:txPr>
        <c:crossAx val="96329088"/>
        <c:crosses val="max"/>
        <c:crossBetween val="between"/>
        <c:majorUnit val="5"/>
        <c:minorUnit val="0.4"/>
      </c:valAx>
      <c:catAx>
        <c:axId val="9632908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9632755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>
          <a:latin typeface="Century Gothic" panose="020B0502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0.37973</cdr:x>
      <cdr:y>0.24561</cdr:y>
    </cdr:from>
    <cdr:to>
      <cdr:x>0.62569</cdr:x>
      <cdr:y>0.36924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94851" y="1008111"/>
          <a:ext cx="1615964" cy="507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Hunter Youth</a:t>
          </a:r>
        </a:p>
      </cdr:txBody>
    </cdr:sp>
  </cdr:relSizeAnchor>
  <cdr:relSizeAnchor xmlns:cdr="http://schemas.openxmlformats.org/drawingml/2006/chartDrawing">
    <cdr:from>
      <cdr:x>0.1712</cdr:x>
      <cdr:y>0.68421</cdr:y>
    </cdr:from>
    <cdr:to>
      <cdr:x>0.30197</cdr:x>
      <cdr:y>0.78913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24793" y="2808312"/>
          <a:ext cx="859167" cy="430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Hunter</a:t>
          </a:r>
        </a:p>
      </cdr:txBody>
    </cdr:sp>
  </cdr:relSizeAnchor>
  <cdr:relSizeAnchor xmlns:cdr="http://schemas.openxmlformats.org/drawingml/2006/chartDrawing">
    <cdr:from>
      <cdr:x>0.08299</cdr:x>
      <cdr:y>0.94311</cdr:y>
    </cdr:from>
    <cdr:to>
      <cdr:x>0.91387</cdr:x>
      <cdr:y>0.99118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71525" y="5727700"/>
          <a:ext cx="7724775" cy="291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ABS</a:t>
          </a:r>
        </a:p>
      </cdr:txBody>
    </cdr:sp>
  </cdr:relSizeAnchor>
  <cdr:relSizeAnchor xmlns:cdr="http://schemas.openxmlformats.org/drawingml/2006/chartDrawing">
    <cdr:from>
      <cdr:x>0.14928</cdr:x>
      <cdr:y>0.50877</cdr:y>
    </cdr:from>
    <cdr:to>
      <cdr:x>0.2688</cdr:x>
      <cdr:y>0.60695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80777" y="2088232"/>
          <a:ext cx="785254" cy="402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NSW</a:t>
          </a:r>
        </a:p>
      </cdr:txBody>
    </cdr:sp>
  </cdr:relSizeAnchor>
  <cdr:relSizeAnchor xmlns:cdr="http://schemas.openxmlformats.org/drawingml/2006/chartDrawing">
    <cdr:from>
      <cdr:x>0.08428</cdr:x>
      <cdr:y>0.87513</cdr:y>
    </cdr:from>
    <cdr:to>
      <cdr:x>0.24974</cdr:x>
      <cdr:y>0.93473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84270" y="5318125"/>
          <a:ext cx="153983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0.24872</cdr:x>
      <cdr:y>0.87513</cdr:y>
    </cdr:from>
    <cdr:to>
      <cdr:x>0.41044</cdr:x>
      <cdr:y>0.93473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14575" y="5318125"/>
          <a:ext cx="1504951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2011</a:t>
          </a:r>
        </a:p>
      </cdr:txBody>
    </cdr:sp>
  </cdr:relSizeAnchor>
  <cdr:relSizeAnchor xmlns:cdr="http://schemas.openxmlformats.org/drawingml/2006/chartDrawing">
    <cdr:from>
      <cdr:x>0.40839</cdr:x>
      <cdr:y>0.87513</cdr:y>
    </cdr:from>
    <cdr:to>
      <cdr:x>0.57421</cdr:x>
      <cdr:y>0.93473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800476" y="5318125"/>
          <a:ext cx="154305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2012</a:t>
          </a:r>
        </a:p>
      </cdr:txBody>
    </cdr:sp>
  </cdr:relSizeAnchor>
  <cdr:relSizeAnchor xmlns:cdr="http://schemas.openxmlformats.org/drawingml/2006/chartDrawing">
    <cdr:from>
      <cdr:x>0.57318</cdr:x>
      <cdr:y>0.87513</cdr:y>
    </cdr:from>
    <cdr:to>
      <cdr:x>0.73797</cdr:x>
      <cdr:y>0.93473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334000" y="5318125"/>
          <a:ext cx="1533525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2013</a:t>
          </a:r>
        </a:p>
      </cdr:txBody>
    </cdr:sp>
  </cdr:relSizeAnchor>
  <cdr:relSizeAnchor xmlns:cdr="http://schemas.openxmlformats.org/drawingml/2006/chartDrawing">
    <cdr:from>
      <cdr:x>0.7349</cdr:x>
      <cdr:y>0.87513</cdr:y>
    </cdr:from>
    <cdr:to>
      <cdr:x>0.88946</cdr:x>
      <cdr:y>0.93473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838951" y="5318125"/>
          <a:ext cx="1438274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2014</a:t>
          </a:r>
        </a:p>
      </cdr:txBody>
    </cdr:sp>
  </cdr:relSizeAnchor>
  <cdr:relSizeAnchor xmlns:cdr="http://schemas.openxmlformats.org/drawingml/2006/chartDrawing">
    <cdr:from>
      <cdr:x>0.89867</cdr:x>
      <cdr:y>0.12069</cdr:y>
    </cdr:from>
    <cdr:to>
      <cdr:x>0.92835</cdr:x>
      <cdr:y>0.19122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362961" y="733444"/>
          <a:ext cx="276200" cy="4286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6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0.89095</cdr:x>
      <cdr:y>0.42105</cdr:y>
    </cdr:from>
    <cdr:to>
      <cdr:x>0.92064</cdr:x>
      <cdr:y>0.49158</cdr:y>
    </cdr:to>
    <cdr:sp macro="" textlink="">
      <cdr:nvSpPr>
        <cdr:cNvPr id="12" name="Oval 11"/>
        <cdr:cNvSpPr/>
      </cdr:nvSpPr>
      <cdr:spPr>
        <a:xfrm xmlns:a="http://schemas.openxmlformats.org/drawingml/2006/main">
          <a:off x="5853606" y="1728191"/>
          <a:ext cx="195066" cy="28948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6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0.86899</cdr:x>
      <cdr:y>0.87513</cdr:y>
    </cdr:from>
    <cdr:to>
      <cdr:x>0.94063</cdr:x>
      <cdr:y>0.93473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8086725" y="5318125"/>
          <a:ext cx="66675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2015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0.35294</cdr:x>
      <cdr:y>0.50794</cdr:y>
    </cdr:from>
    <cdr:to>
      <cdr:x>0.46853</cdr:x>
      <cdr:y>0.58753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92288" y="2304256"/>
          <a:ext cx="848988" cy="361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800" b="1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Europe</a:t>
          </a:r>
        </a:p>
      </cdr:txBody>
    </cdr:sp>
  </cdr:relSizeAnchor>
  <cdr:relSizeAnchor xmlns:cdr="http://schemas.openxmlformats.org/drawingml/2006/chartDrawing">
    <cdr:from>
      <cdr:x>0.64373</cdr:x>
      <cdr:y>0.51299</cdr:y>
    </cdr:from>
    <cdr:to>
      <cdr:x>0.71818</cdr:x>
      <cdr:y>0.57435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98908" y="2520279"/>
          <a:ext cx="589724" cy="301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U.S.</a:t>
          </a:r>
        </a:p>
      </cdr:txBody>
    </cdr:sp>
  </cdr:relSizeAnchor>
  <cdr:relSizeAnchor xmlns:cdr="http://schemas.openxmlformats.org/drawingml/2006/chartDrawing">
    <cdr:from>
      <cdr:x>0.64706</cdr:x>
      <cdr:y>0.71429</cdr:y>
    </cdr:from>
    <cdr:to>
      <cdr:x>0.76044</cdr:x>
      <cdr:y>0.79554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752528" y="3240360"/>
          <a:ext cx="832755" cy="36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595963"/>
              </a:solidFill>
              <a:latin typeface="Century Gothic" panose="020B0502020202020204" pitchFamily="34" charset="0"/>
              <a:cs typeface="Arial" panose="020B0604020202020204" pitchFamily="34" charset="0"/>
            </a:rPr>
            <a:t>China</a:t>
          </a:r>
        </a:p>
      </cdr:txBody>
    </cdr:sp>
  </cdr:relSizeAnchor>
  <cdr:relSizeAnchor xmlns:cdr="http://schemas.openxmlformats.org/drawingml/2006/chartDrawing">
    <cdr:from>
      <cdr:x>0.52488</cdr:x>
      <cdr:y>0.09514</cdr:y>
    </cdr:from>
    <cdr:to>
      <cdr:x>0.52488</cdr:x>
      <cdr:y>0.87302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 flipV="1">
          <a:off x="3855147" y="431603"/>
          <a:ext cx="0" cy="3528837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0.10201</cdr:x>
      <cdr:y>0.01101</cdr:y>
    </cdr:from>
    <cdr:to>
      <cdr:x>0.98306</cdr:x>
      <cdr:y>0.08824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046" y="53910"/>
          <a:ext cx="7169020" cy="378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20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Installed capacity (MW)</a:t>
          </a:r>
          <a:endParaRPr lang="en-AU" sz="2000" b="1" baseline="0" dirty="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0.0947</cdr:x>
      <cdr:y>0.91928</cdr:y>
    </cdr:from>
    <cdr:to>
      <cdr:x>0.97574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80111" y="5578928"/>
          <a:ext cx="8188103" cy="489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AU" sz="15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0.09735</cdr:x>
      <cdr:y>0.93325</cdr:y>
    </cdr:from>
    <cdr:to>
      <cdr:x>0.97839</cdr:x>
      <cdr:y>0.98325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6978" y="4032448"/>
          <a:ext cx="6217309" cy="21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100" b="0" dirty="0" smtClean="0">
              <a:latin typeface="Century Gothic" panose="020B0502020202020204" pitchFamily="34" charset="0"/>
              <a:cs typeface="Arial" panose="020B0604020202020204" pitchFamily="34" charset="0"/>
            </a:rPr>
            <a:t>Source</a:t>
          </a:r>
          <a:r>
            <a:rPr lang="en-AU" sz="1100" b="0" dirty="0">
              <a:latin typeface="Century Gothic" panose="020B0502020202020204" pitchFamily="34" charset="0"/>
              <a:cs typeface="Arial" panose="020B0604020202020204" pitchFamily="34" charset="0"/>
            </a:rPr>
            <a:t>: NSW Trade &amp; Investment</a:t>
          </a:r>
        </a:p>
      </cdr:txBody>
    </cdr:sp>
  </cdr:relSizeAnchor>
  <cdr:relSizeAnchor xmlns:cdr="http://schemas.openxmlformats.org/drawingml/2006/chartDrawing">
    <cdr:from>
      <cdr:x>0.39292</cdr:x>
      <cdr:y>0.19998</cdr:y>
    </cdr:from>
    <cdr:to>
      <cdr:x>0.61856</cdr:x>
      <cdr:y>0.29671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44484" y="864096"/>
          <a:ext cx="1575996" cy="417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0.1134</cdr:x>
      <cdr:y>0.3333</cdr:y>
    </cdr:from>
    <cdr:to>
      <cdr:x>0.24742</cdr:x>
      <cdr:y>0.49996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92088" y="1440160"/>
          <a:ext cx="93610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 smtClean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Fossil</a:t>
          </a:r>
        </a:p>
        <a:p xmlns:a="http://schemas.openxmlformats.org/drawingml/2006/main">
          <a:pPr algn="ctr"/>
          <a:r>
            <a:rPr lang="en-AU" sz="1800" b="1" dirty="0" smtClean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fuels</a:t>
          </a:r>
          <a:endParaRPr lang="en-AU" sz="1800" b="1" dirty="0">
            <a:solidFill>
              <a:srgbClr val="7030A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0.09735</cdr:x>
      <cdr:y>0.10294</cdr:y>
    </cdr:from>
    <cdr:to>
      <cdr:x>0.39431</cdr:x>
      <cdr:y>0.16337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92089" y="504057"/>
          <a:ext cx="2416335" cy="295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600" dirty="0">
              <a:latin typeface="Century Gothic" panose="020B0502020202020204" pitchFamily="34" charset="0"/>
              <a:cs typeface="Arial" panose="020B0604020202020204" pitchFamily="34" charset="0"/>
            </a:rPr>
            <a:t>Existing</a:t>
          </a:r>
        </a:p>
      </cdr:txBody>
    </cdr:sp>
  </cdr:relSizeAnchor>
  <cdr:relSizeAnchor xmlns:cdr="http://schemas.openxmlformats.org/drawingml/2006/chartDrawing">
    <cdr:from>
      <cdr:x>0.39254</cdr:x>
      <cdr:y>0.10294</cdr:y>
    </cdr:from>
    <cdr:to>
      <cdr:x>0.6895</cdr:x>
      <cdr:y>0.16337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194061" y="504057"/>
          <a:ext cx="2416335" cy="295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600">
              <a:latin typeface="Century Gothic" panose="020B0502020202020204" pitchFamily="34" charset="0"/>
              <a:cs typeface="Arial" panose="020B0604020202020204" pitchFamily="34" charset="0"/>
            </a:rPr>
            <a:t>Approved</a:t>
          </a:r>
        </a:p>
      </cdr:txBody>
    </cdr:sp>
  </cdr:relSizeAnchor>
  <cdr:relSizeAnchor xmlns:cdr="http://schemas.openxmlformats.org/drawingml/2006/chartDrawing">
    <cdr:from>
      <cdr:x>0.67861</cdr:x>
      <cdr:y>0.10294</cdr:y>
    </cdr:from>
    <cdr:to>
      <cdr:x>0.96315</cdr:x>
      <cdr:y>0.16337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521785" y="504057"/>
          <a:ext cx="2315275" cy="295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600">
              <a:latin typeface="Century Gothic" panose="020B0502020202020204" pitchFamily="34" charset="0"/>
              <a:cs typeface="Arial" panose="020B0604020202020204" pitchFamily="34" charset="0"/>
            </a:rPr>
            <a:t>Planning stage</a:t>
          </a:r>
        </a:p>
      </cdr:txBody>
    </cdr:sp>
  </cdr:relSizeAnchor>
  <cdr:relSizeAnchor xmlns:cdr="http://schemas.openxmlformats.org/drawingml/2006/chartDrawing">
    <cdr:from>
      <cdr:x>0.68142</cdr:x>
      <cdr:y>0.10294</cdr:y>
    </cdr:from>
    <cdr:to>
      <cdr:x>0.68142</cdr:x>
      <cdr:y>0.79404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 flipV="1">
          <a:off x="5544650" y="504050"/>
          <a:ext cx="0" cy="338400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0.39292</cdr:x>
      <cdr:y>0.09999</cdr:y>
    </cdr:from>
    <cdr:to>
      <cdr:x>0.39292</cdr:x>
      <cdr:y>0.79109</cdr:y>
    </cdr:to>
    <cdr:cxnSp macro="">
      <cdr:nvCxnSpPr>
        <cdr:cNvPr id="17" name="Straight Connector 16"/>
        <cdr:cNvCxnSpPr/>
      </cdr:nvCxnSpPr>
      <cdr:spPr>
        <a:xfrm xmlns:a="http://schemas.openxmlformats.org/drawingml/2006/main" flipH="1" flipV="1">
          <a:off x="2744484" y="432048"/>
          <a:ext cx="0" cy="2986149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0.05714</cdr:x>
      <cdr:y>0.01553</cdr:y>
    </cdr:from>
    <cdr:to>
      <cdr:x>0.96015</cdr:x>
      <cdr:y>0.10014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7" y="70674"/>
          <a:ext cx="6827514" cy="385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AU" sz="20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Population</a:t>
          </a:r>
          <a:r>
            <a:rPr lang="en-AU" sz="2000" b="1" baseline="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 share by age group</a:t>
          </a:r>
        </a:p>
      </cdr:txBody>
    </cdr:sp>
  </cdr:relSizeAnchor>
  <cdr:relSizeAnchor xmlns:cdr="http://schemas.openxmlformats.org/drawingml/2006/chartDrawing">
    <cdr:from>
      <cdr:x>0.05464</cdr:x>
      <cdr:y>0.93305</cdr:y>
    </cdr:from>
    <cdr:to>
      <cdr:x>0.95765</cdr:x>
      <cdr:y>0.97806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76" y="5670098"/>
          <a:ext cx="8403343" cy="273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200" baseline="0" dirty="0">
              <a:latin typeface="Century Gothic" panose="020B0502020202020204" pitchFamily="34" charset="0"/>
              <a:cs typeface="Arial" panose="020B0604020202020204" pitchFamily="34" charset="0"/>
            </a:rPr>
            <a:t>Sources: ABS Census of Population and Housing; NSW </a:t>
          </a:r>
          <a:r>
            <a:rPr lang="en-AU" sz="1200" baseline="0" dirty="0" err="1">
              <a:latin typeface="Century Gothic" panose="020B0502020202020204" pitchFamily="34" charset="0"/>
              <a:cs typeface="Arial" panose="020B0604020202020204" pitchFamily="34" charset="0"/>
            </a:rPr>
            <a:t>Dept</a:t>
          </a:r>
          <a:r>
            <a:rPr lang="en-AU" sz="1200" baseline="0" dirty="0">
              <a:latin typeface="Century Gothic" panose="020B0502020202020204" pitchFamily="34" charset="0"/>
              <a:cs typeface="Arial" panose="020B0604020202020204" pitchFamily="34" charset="0"/>
            </a:rPr>
            <a:t> of Planning and Investment</a:t>
          </a:r>
          <a:endParaRPr lang="en-AU" sz="1200" dirty="0"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0.07147</cdr:x>
      <cdr:y>0.11047</cdr:y>
    </cdr:from>
    <cdr:to>
      <cdr:x>0.5</cdr:x>
      <cdr:y>0.18788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40407" y="502722"/>
          <a:ext cx="3240000" cy="352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600" b="0" dirty="0">
              <a:latin typeface="Century Gothic" panose="020B0502020202020204" pitchFamily="34" charset="0"/>
              <a:cs typeface="Arial" panose="020B0604020202020204" pitchFamily="34" charset="0"/>
            </a:rPr>
            <a:t>Hunter Balance</a:t>
          </a:r>
        </a:p>
      </cdr:txBody>
    </cdr:sp>
  </cdr:relSizeAnchor>
  <cdr:relSizeAnchor xmlns:cdr="http://schemas.openxmlformats.org/drawingml/2006/chartDrawing">
    <cdr:from>
      <cdr:x>0.49949</cdr:x>
      <cdr:y>0.11047</cdr:y>
    </cdr:from>
    <cdr:to>
      <cdr:x>0.92733</cdr:x>
      <cdr:y>0.18788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776564" y="502722"/>
          <a:ext cx="3234830" cy="352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600" b="0" dirty="0">
              <a:latin typeface="Century Gothic" panose="020B0502020202020204" pitchFamily="34" charset="0"/>
              <a:cs typeface="Arial" panose="020B0604020202020204" pitchFamily="34" charset="0"/>
            </a:rPr>
            <a:t>Newcastle &amp; Lake Macquarie</a:t>
          </a:r>
        </a:p>
      </cdr:txBody>
    </cdr:sp>
  </cdr:relSizeAnchor>
  <cdr:relSizeAnchor xmlns:cdr="http://schemas.openxmlformats.org/drawingml/2006/chartDrawing">
    <cdr:from>
      <cdr:x>0.14633</cdr:x>
      <cdr:y>0.34656</cdr:y>
    </cdr:from>
    <cdr:to>
      <cdr:x>0.2381</cdr:x>
      <cdr:y>0.42695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106378" y="1577070"/>
          <a:ext cx="693821" cy="36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0D9966"/>
              </a:solidFill>
              <a:latin typeface="Century Gothic" panose="020B0502020202020204" pitchFamily="34" charset="0"/>
              <a:cs typeface="Arial" panose="020B0604020202020204" pitchFamily="34" charset="0"/>
            </a:rPr>
            <a:t>0-24</a:t>
          </a:r>
        </a:p>
      </cdr:txBody>
    </cdr:sp>
  </cdr:relSizeAnchor>
  <cdr:relSizeAnchor xmlns:cdr="http://schemas.openxmlformats.org/drawingml/2006/chartDrawing">
    <cdr:from>
      <cdr:x>0.21905</cdr:x>
      <cdr:y>0.18959</cdr:y>
    </cdr:from>
    <cdr:to>
      <cdr:x>0.31057</cdr:x>
      <cdr:y>0.27116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656183" y="862762"/>
          <a:ext cx="691959" cy="371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25-54</a:t>
          </a:r>
        </a:p>
      </cdr:txBody>
    </cdr:sp>
  </cdr:relSizeAnchor>
  <cdr:relSizeAnchor xmlns:cdr="http://schemas.openxmlformats.org/drawingml/2006/chartDrawing">
    <cdr:from>
      <cdr:x>0.14443</cdr:x>
      <cdr:y>0.69595</cdr:y>
    </cdr:from>
    <cdr:to>
      <cdr:x>0.25714</cdr:x>
      <cdr:y>0.76777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092012" y="3167018"/>
          <a:ext cx="852203" cy="326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55-64</a:t>
          </a:r>
        </a:p>
      </cdr:txBody>
    </cdr:sp>
  </cdr:relSizeAnchor>
  <cdr:relSizeAnchor xmlns:cdr="http://schemas.openxmlformats.org/drawingml/2006/chartDrawing">
    <cdr:from>
      <cdr:x>0.18095</cdr:x>
      <cdr:y>0.55354</cdr:y>
    </cdr:from>
    <cdr:to>
      <cdr:x>0.26332</cdr:x>
      <cdr:y>0.63793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368151" y="2518946"/>
          <a:ext cx="622769" cy="384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65+</a:t>
          </a:r>
        </a:p>
      </cdr:txBody>
    </cdr:sp>
  </cdr:relSizeAnchor>
  <cdr:relSizeAnchor xmlns:cdr="http://schemas.openxmlformats.org/drawingml/2006/chartDrawing">
    <cdr:from>
      <cdr:x>0.49949</cdr:x>
      <cdr:y>0.12382</cdr:y>
    </cdr:from>
    <cdr:to>
      <cdr:x>0.49949</cdr:x>
      <cdr:y>0.83581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3776564" y="563461"/>
          <a:ext cx="0" cy="32400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0.05874</cdr:x>
      <cdr:y>0.02085</cdr:y>
    </cdr:from>
    <cdr:to>
      <cdr:x>0.96175</cdr:x>
      <cdr:y>0.10031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677" y="97888"/>
          <a:ext cx="5852155" cy="373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AU" sz="20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Population</a:t>
          </a:r>
          <a:r>
            <a:rPr lang="en-AU" sz="2000" b="1" baseline="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 share by age </a:t>
          </a:r>
          <a:r>
            <a:rPr lang="en-AU" sz="2000" b="1" baseline="0" dirty="0" smtClean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group (%)</a:t>
          </a:r>
          <a:endParaRPr lang="en-AU" sz="2000" b="1" baseline="0" dirty="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0.05464</cdr:x>
      <cdr:y>0.93666</cdr:y>
    </cdr:from>
    <cdr:to>
      <cdr:x>0.95765</cdr:x>
      <cdr:y>0.98716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4107" y="4397298"/>
          <a:ext cx="5852155" cy="237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00" baseline="0" dirty="0">
              <a:latin typeface="Century Gothic" panose="020B0502020202020204" pitchFamily="34" charset="0"/>
              <a:cs typeface="Arial" panose="020B0604020202020204" pitchFamily="34" charset="0"/>
            </a:rPr>
            <a:t>Source: United Nations </a:t>
          </a:r>
          <a:r>
            <a:rPr lang="en-AU" sz="1000" i="1" baseline="0" dirty="0">
              <a:latin typeface="Century Gothic" panose="020B0502020202020204" pitchFamily="34" charset="0"/>
              <a:cs typeface="Arial" panose="020B0604020202020204" pitchFamily="34" charset="0"/>
            </a:rPr>
            <a:t>World Population Prospects - 2012 Revision</a:t>
          </a:r>
          <a:endParaRPr lang="en-AU" sz="1000" dirty="0"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0.26667</cdr:x>
      <cdr:y>0.26626</cdr:y>
    </cdr:from>
    <cdr:to>
      <cdr:x>0.35746</cdr:x>
      <cdr:y>0.33923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728192" y="1250015"/>
          <a:ext cx="588392" cy="342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0D9966"/>
              </a:solidFill>
              <a:latin typeface="Century Gothic" panose="020B0502020202020204" pitchFamily="34" charset="0"/>
              <a:cs typeface="Arial" panose="020B0604020202020204" pitchFamily="34" charset="0"/>
            </a:rPr>
            <a:t>0-24</a:t>
          </a:r>
        </a:p>
      </cdr:txBody>
    </cdr:sp>
  </cdr:relSizeAnchor>
  <cdr:relSizeAnchor xmlns:cdr="http://schemas.openxmlformats.org/drawingml/2006/chartDrawing">
    <cdr:from>
      <cdr:x>0.14444</cdr:x>
      <cdr:y>0.43498</cdr:y>
    </cdr:from>
    <cdr:to>
      <cdr:x>0.24241</cdr:x>
      <cdr:y>0.5094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6104" y="2042104"/>
          <a:ext cx="634887" cy="349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25-54</a:t>
          </a:r>
        </a:p>
      </cdr:txBody>
    </cdr:sp>
  </cdr:relSizeAnchor>
  <cdr:relSizeAnchor xmlns:cdr="http://schemas.openxmlformats.org/drawingml/2006/chartDrawing">
    <cdr:from>
      <cdr:x>0.14443</cdr:x>
      <cdr:y>0.6804</cdr:y>
    </cdr:from>
    <cdr:to>
      <cdr:x>0.25556</cdr:x>
      <cdr:y>0.76777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36010" y="3194231"/>
          <a:ext cx="720174" cy="41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55-64</a:t>
          </a:r>
        </a:p>
      </cdr:txBody>
    </cdr:sp>
  </cdr:relSizeAnchor>
  <cdr:relSizeAnchor xmlns:cdr="http://schemas.openxmlformats.org/drawingml/2006/chartDrawing">
    <cdr:from>
      <cdr:x>0.31348</cdr:x>
      <cdr:y>0.64972</cdr:y>
    </cdr:from>
    <cdr:to>
      <cdr:x>0.40335</cdr:x>
      <cdr:y>0.73212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031595" y="3050215"/>
          <a:ext cx="582422" cy="386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65+</a:t>
          </a:r>
        </a:p>
      </cdr:txBody>
    </cdr:sp>
  </cdr:relSizeAnchor>
  <cdr:relSizeAnchor xmlns:cdr="http://schemas.openxmlformats.org/drawingml/2006/chartDrawing">
    <cdr:from>
      <cdr:x>0.49949</cdr:x>
      <cdr:y>0.12382</cdr:y>
    </cdr:from>
    <cdr:to>
      <cdr:x>0.49949</cdr:x>
      <cdr:y>0.85266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4648200" y="752475"/>
          <a:ext cx="0" cy="442912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0.05874</cdr:x>
      <cdr:y>0.02085</cdr:y>
    </cdr:from>
    <cdr:to>
      <cdr:x>0.96175</cdr:x>
      <cdr:y>0.10031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677" y="97888"/>
          <a:ext cx="5852155" cy="373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AU" sz="20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Population</a:t>
          </a:r>
          <a:r>
            <a:rPr lang="en-AU" sz="2000" b="1" baseline="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 share by age </a:t>
          </a:r>
          <a:r>
            <a:rPr lang="en-AU" sz="2000" b="1" baseline="0" dirty="0" smtClean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group (%)</a:t>
          </a:r>
          <a:endParaRPr lang="en-AU" sz="2000" b="1" baseline="0" dirty="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0.05464</cdr:x>
      <cdr:y>0.93666</cdr:y>
    </cdr:from>
    <cdr:to>
      <cdr:x>0.95765</cdr:x>
      <cdr:y>0.98716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4107" y="4397298"/>
          <a:ext cx="5852155" cy="237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000" baseline="0" dirty="0">
              <a:latin typeface="Century Gothic" panose="020B0502020202020204" pitchFamily="34" charset="0"/>
              <a:cs typeface="Arial" panose="020B0604020202020204" pitchFamily="34" charset="0"/>
            </a:rPr>
            <a:t>Source: United Nations </a:t>
          </a:r>
          <a:r>
            <a:rPr lang="en-AU" sz="1000" i="1" baseline="0" dirty="0">
              <a:latin typeface="Century Gothic" panose="020B0502020202020204" pitchFamily="34" charset="0"/>
              <a:cs typeface="Arial" panose="020B0604020202020204" pitchFamily="34" charset="0"/>
            </a:rPr>
            <a:t>World Population Prospects - 2012 Revision</a:t>
          </a:r>
          <a:endParaRPr lang="en-AU" sz="1000" dirty="0"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0.26667</cdr:x>
      <cdr:y>0.26626</cdr:y>
    </cdr:from>
    <cdr:to>
      <cdr:x>0.35746</cdr:x>
      <cdr:y>0.33923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728192" y="1250015"/>
          <a:ext cx="588392" cy="342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0D9966"/>
              </a:solidFill>
              <a:latin typeface="Century Gothic" panose="020B0502020202020204" pitchFamily="34" charset="0"/>
              <a:cs typeface="Arial" panose="020B0604020202020204" pitchFamily="34" charset="0"/>
            </a:rPr>
            <a:t>0-24</a:t>
          </a:r>
        </a:p>
      </cdr:txBody>
    </cdr:sp>
  </cdr:relSizeAnchor>
  <cdr:relSizeAnchor xmlns:cdr="http://schemas.openxmlformats.org/drawingml/2006/chartDrawing">
    <cdr:from>
      <cdr:x>0.14444</cdr:x>
      <cdr:y>0.43498</cdr:y>
    </cdr:from>
    <cdr:to>
      <cdr:x>0.24241</cdr:x>
      <cdr:y>0.5094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6104" y="2042104"/>
          <a:ext cx="634887" cy="349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25-54</a:t>
          </a:r>
        </a:p>
      </cdr:txBody>
    </cdr:sp>
  </cdr:relSizeAnchor>
  <cdr:relSizeAnchor xmlns:cdr="http://schemas.openxmlformats.org/drawingml/2006/chartDrawing">
    <cdr:from>
      <cdr:x>0.14443</cdr:x>
      <cdr:y>0.6804</cdr:y>
    </cdr:from>
    <cdr:to>
      <cdr:x>0.25556</cdr:x>
      <cdr:y>0.76777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36010" y="3194231"/>
          <a:ext cx="720174" cy="41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55-64</a:t>
          </a:r>
        </a:p>
      </cdr:txBody>
    </cdr:sp>
  </cdr:relSizeAnchor>
  <cdr:relSizeAnchor xmlns:cdr="http://schemas.openxmlformats.org/drawingml/2006/chartDrawing">
    <cdr:from>
      <cdr:x>0.31348</cdr:x>
      <cdr:y>0.64972</cdr:y>
    </cdr:from>
    <cdr:to>
      <cdr:x>0.40335</cdr:x>
      <cdr:y>0.73212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031595" y="3050215"/>
          <a:ext cx="582422" cy="386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65+</a:t>
          </a:r>
        </a:p>
      </cdr:txBody>
    </cdr:sp>
  </cdr:relSizeAnchor>
  <cdr:relSizeAnchor xmlns:cdr="http://schemas.openxmlformats.org/drawingml/2006/chartDrawing">
    <cdr:from>
      <cdr:x>0.49949</cdr:x>
      <cdr:y>0.12382</cdr:y>
    </cdr:from>
    <cdr:to>
      <cdr:x>0.49949</cdr:x>
      <cdr:y>0.85266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4648200" y="752475"/>
          <a:ext cx="0" cy="442912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0.06667</cdr:x>
      <cdr:y>0.11288</cdr:y>
    </cdr:from>
    <cdr:to>
      <cdr:x>0.48889</cdr:x>
      <cdr:y>0.18957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32047" y="529935"/>
          <a:ext cx="273630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China</a:t>
          </a:r>
          <a:endParaRPr lang="en-AU" sz="1800" b="1" dirty="0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0.50828</cdr:x>
      <cdr:y>0.11288</cdr:y>
    </cdr:from>
    <cdr:to>
      <cdr:x>0.9305</cdr:x>
      <cdr:y>0.18957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293988" y="529935"/>
          <a:ext cx="273630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India</a:t>
          </a:r>
          <a:endParaRPr lang="en-AU" sz="1800" b="1" dirty="0">
            <a:solidFill>
              <a:schemeClr val="tx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0.08947</cdr:x>
      <cdr:y>0.94671</cdr:y>
    </cdr:from>
    <cdr:to>
      <cdr:x>0.95997</cdr:x>
      <cdr:y>0.9881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2601" y="5753100"/>
          <a:ext cx="8100808" cy="251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HRF</a:t>
          </a:r>
        </a:p>
      </cdr:txBody>
    </cdr:sp>
  </cdr:relSizeAnchor>
  <cdr:relSizeAnchor xmlns:cdr="http://schemas.openxmlformats.org/drawingml/2006/chartDrawing">
    <cdr:from>
      <cdr:x>0.36088</cdr:x>
      <cdr:y>0.55383</cdr:y>
    </cdr:from>
    <cdr:to>
      <cdr:x>0.63811</cdr:x>
      <cdr:y>0.64877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624637" y="2520280"/>
          <a:ext cx="20162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To other nations</a:t>
          </a:r>
        </a:p>
      </cdr:txBody>
    </cdr:sp>
  </cdr:relSizeAnchor>
  <cdr:relSizeAnchor xmlns:cdr="http://schemas.openxmlformats.org/drawingml/2006/chartDrawing">
    <cdr:from>
      <cdr:x>0.31683</cdr:x>
      <cdr:y>0.30065</cdr:y>
    </cdr:from>
    <cdr:to>
      <cdr:x>0.69307</cdr:x>
      <cdr:y>0.39513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04256" y="1368152"/>
          <a:ext cx="2736304" cy="429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To the rest</a:t>
          </a:r>
          <a:r>
            <a:rPr lang="en-AU" sz="1800" b="1" baseline="0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 of Australia</a:t>
          </a:r>
          <a:endParaRPr lang="en-AU" sz="1800" b="1" dirty="0">
            <a:solidFill>
              <a:srgbClr val="7030A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0.08222</cdr:x>
      <cdr:y>0.88088</cdr:y>
    </cdr:from>
    <cdr:to>
      <cdr:x>0.21017</cdr:x>
      <cdr:y>0.93574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65175" y="5353050"/>
          <a:ext cx="119062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0.20607</cdr:x>
      <cdr:y>0.87614</cdr:y>
    </cdr:from>
    <cdr:to>
      <cdr:x>0.37189</cdr:x>
      <cdr:y>0.93574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917701" y="5324238"/>
          <a:ext cx="154305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2011</a:t>
          </a:r>
        </a:p>
      </cdr:txBody>
    </cdr:sp>
  </cdr:relSizeAnchor>
  <cdr:relSizeAnchor xmlns:cdr="http://schemas.openxmlformats.org/drawingml/2006/chartDrawing">
    <cdr:from>
      <cdr:x>0.37189</cdr:x>
      <cdr:y>0.87614</cdr:y>
    </cdr:from>
    <cdr:to>
      <cdr:x>0.53975</cdr:x>
      <cdr:y>0.93574</cdr:y>
    </cdr:to>
    <cdr:sp macro="" textlink="">
      <cdr:nvSpPr>
        <cdr:cNvPr id="14" name="TextBox 1"/>
        <cdr:cNvSpPr txBox="1"/>
      </cdr:nvSpPr>
      <cdr:spPr>
        <a:xfrm xmlns:a="http://schemas.openxmlformats.org/drawingml/2006/main" flipH="1">
          <a:off x="3460750" y="5324238"/>
          <a:ext cx="156210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2012</a:t>
          </a:r>
        </a:p>
      </cdr:txBody>
    </cdr:sp>
  </cdr:relSizeAnchor>
  <cdr:relSizeAnchor xmlns:cdr="http://schemas.openxmlformats.org/drawingml/2006/chartDrawing">
    <cdr:from>
      <cdr:x>0.53565</cdr:x>
      <cdr:y>0.87614</cdr:y>
    </cdr:from>
    <cdr:to>
      <cdr:x>0.69942</cdr:x>
      <cdr:y>0.93574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984750" y="5324238"/>
          <a:ext cx="152400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2013</a:t>
          </a:r>
        </a:p>
      </cdr:txBody>
    </cdr:sp>
  </cdr:relSizeAnchor>
  <cdr:relSizeAnchor xmlns:cdr="http://schemas.openxmlformats.org/drawingml/2006/chartDrawing">
    <cdr:from>
      <cdr:x>0.70658</cdr:x>
      <cdr:y>0.87614</cdr:y>
    </cdr:from>
    <cdr:to>
      <cdr:x>0.86421</cdr:x>
      <cdr:y>0.93574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575425" y="5324238"/>
          <a:ext cx="146685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2014</a:t>
          </a:r>
        </a:p>
      </cdr:txBody>
    </cdr:sp>
  </cdr:relSizeAnchor>
  <cdr:relSizeAnchor xmlns:cdr="http://schemas.openxmlformats.org/drawingml/2006/chartDrawing">
    <cdr:from>
      <cdr:x>0.86114</cdr:x>
      <cdr:y>0.87614</cdr:y>
    </cdr:from>
    <cdr:to>
      <cdr:x>0.93791</cdr:x>
      <cdr:y>0.93574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8013701" y="5324238"/>
          <a:ext cx="714374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0.07308</cdr:x>
      <cdr:y>0.91086</cdr:y>
    </cdr:from>
    <cdr:to>
      <cdr:x>0.18532</cdr:x>
      <cdr:y>0.96886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9500" y="3926927"/>
          <a:ext cx="813207" cy="25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2011</a:t>
          </a:r>
        </a:p>
      </cdr:txBody>
    </cdr:sp>
  </cdr:relSizeAnchor>
  <cdr:relSizeAnchor xmlns:cdr="http://schemas.openxmlformats.org/drawingml/2006/chartDrawing">
    <cdr:from>
      <cdr:x>0.18628</cdr:x>
      <cdr:y>0.90926</cdr:y>
    </cdr:from>
    <cdr:to>
      <cdr:x>0.39816</cdr:x>
      <cdr:y>0.96886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49645" y="3920029"/>
          <a:ext cx="1535124" cy="25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2012</a:t>
          </a:r>
        </a:p>
      </cdr:txBody>
    </cdr:sp>
  </cdr:relSizeAnchor>
  <cdr:relSizeAnchor xmlns:cdr="http://schemas.openxmlformats.org/drawingml/2006/chartDrawing">
    <cdr:from>
      <cdr:x>0.39509</cdr:x>
      <cdr:y>0.90926</cdr:y>
    </cdr:from>
    <cdr:to>
      <cdr:x>0.61208</cdr:x>
      <cdr:y>0.96886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62526" y="3920029"/>
          <a:ext cx="1572147" cy="25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2013</a:t>
          </a:r>
        </a:p>
      </cdr:txBody>
    </cdr:sp>
  </cdr:relSizeAnchor>
  <cdr:relSizeAnchor xmlns:cdr="http://schemas.openxmlformats.org/drawingml/2006/chartDrawing">
    <cdr:from>
      <cdr:x>0.60901</cdr:x>
      <cdr:y>0.90926</cdr:y>
    </cdr:from>
    <cdr:to>
      <cdr:x>0.82088</cdr:x>
      <cdr:y>0.96886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12430" y="3920029"/>
          <a:ext cx="1535052" cy="25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2014</a:t>
          </a:r>
        </a:p>
      </cdr:txBody>
    </cdr:sp>
  </cdr:relSizeAnchor>
  <cdr:relSizeAnchor xmlns:cdr="http://schemas.openxmlformats.org/drawingml/2006/chartDrawing">
    <cdr:from>
      <cdr:x>0.8161</cdr:x>
      <cdr:y>0.90926</cdr:y>
    </cdr:from>
    <cdr:to>
      <cdr:x>0.92835</cdr:x>
      <cdr:y>0.96886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912849" y="3920029"/>
          <a:ext cx="813280" cy="25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0.07308</cdr:x>
      <cdr:y>0.91086</cdr:y>
    </cdr:from>
    <cdr:to>
      <cdr:x>0.18532</cdr:x>
      <cdr:y>0.96886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9500" y="3926927"/>
          <a:ext cx="813207" cy="25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2011</a:t>
          </a:r>
        </a:p>
      </cdr:txBody>
    </cdr:sp>
  </cdr:relSizeAnchor>
  <cdr:relSizeAnchor xmlns:cdr="http://schemas.openxmlformats.org/drawingml/2006/chartDrawing">
    <cdr:from>
      <cdr:x>0.18628</cdr:x>
      <cdr:y>0.90926</cdr:y>
    </cdr:from>
    <cdr:to>
      <cdr:x>0.39816</cdr:x>
      <cdr:y>0.96886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49645" y="3920029"/>
          <a:ext cx="1535124" cy="25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2012</a:t>
          </a:r>
        </a:p>
      </cdr:txBody>
    </cdr:sp>
  </cdr:relSizeAnchor>
  <cdr:relSizeAnchor xmlns:cdr="http://schemas.openxmlformats.org/drawingml/2006/chartDrawing">
    <cdr:from>
      <cdr:x>0.39509</cdr:x>
      <cdr:y>0.90926</cdr:y>
    </cdr:from>
    <cdr:to>
      <cdr:x>0.61208</cdr:x>
      <cdr:y>0.96886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62526" y="3920029"/>
          <a:ext cx="1572147" cy="25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2013</a:t>
          </a:r>
        </a:p>
      </cdr:txBody>
    </cdr:sp>
  </cdr:relSizeAnchor>
  <cdr:relSizeAnchor xmlns:cdr="http://schemas.openxmlformats.org/drawingml/2006/chartDrawing">
    <cdr:from>
      <cdr:x>0.60901</cdr:x>
      <cdr:y>0.90926</cdr:y>
    </cdr:from>
    <cdr:to>
      <cdr:x>0.82088</cdr:x>
      <cdr:y>0.96886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12430" y="3920029"/>
          <a:ext cx="1535052" cy="25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2014</a:t>
          </a:r>
        </a:p>
      </cdr:txBody>
    </cdr:sp>
  </cdr:relSizeAnchor>
  <cdr:relSizeAnchor xmlns:cdr="http://schemas.openxmlformats.org/drawingml/2006/chartDrawing">
    <cdr:from>
      <cdr:x>0.8161</cdr:x>
      <cdr:y>0.90926</cdr:y>
    </cdr:from>
    <cdr:to>
      <cdr:x>0.92835</cdr:x>
      <cdr:y>0.96886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912849" y="3920029"/>
          <a:ext cx="813280" cy="25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0.10859</cdr:x>
      <cdr:y>0.36531</cdr:y>
    </cdr:from>
    <cdr:to>
      <cdr:x>0.39251</cdr:x>
      <cdr:y>0.51047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86744" y="1574947"/>
          <a:ext cx="2057072" cy="625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Lake Macquarie </a:t>
          </a:r>
        </a:p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LGA</a:t>
          </a:r>
        </a:p>
      </cdr:txBody>
    </cdr:sp>
  </cdr:relSizeAnchor>
  <cdr:relSizeAnchor xmlns:cdr="http://schemas.openxmlformats.org/drawingml/2006/chartDrawing">
    <cdr:from>
      <cdr:x>0.4412</cdr:x>
      <cdr:y>0.35484</cdr:y>
    </cdr:from>
    <cdr:to>
      <cdr:x>0.60983</cdr:x>
      <cdr:y>0.49844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133065" y="1584176"/>
          <a:ext cx="1197473" cy="641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Newcastle</a:t>
          </a:r>
          <a:r>
            <a:rPr lang="en-AU" sz="1800" b="1" baseline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pPr algn="ctr"/>
          <a:r>
            <a:rPr lang="en-AU" sz="1800" b="1" baseline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LGA</a:t>
          </a:r>
          <a:endParaRPr lang="en-AU" sz="1800" b="1" dirty="0">
            <a:solidFill>
              <a:srgbClr val="00B0F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0.5909</cdr:x>
      <cdr:y>0.61585</cdr:y>
    </cdr:from>
    <cdr:to>
      <cdr:x>0.86033</cdr:x>
      <cdr:y>0.70236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281237" y="2655067"/>
          <a:ext cx="1952088" cy="372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Hunter Balance</a:t>
          </a:r>
        </a:p>
      </cdr:txBody>
    </cdr:sp>
  </cdr:relSizeAnchor>
  <cdr:relSizeAnchor xmlns:cdr="http://schemas.openxmlformats.org/drawingml/2006/chartDrawing">
    <cdr:from>
      <cdr:x>0.57394</cdr:x>
      <cdr:y>0.19355</cdr:y>
    </cdr:from>
    <cdr:to>
      <cdr:x>0.78221</cdr:x>
      <cdr:y>0.2844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075718" y="864096"/>
          <a:ext cx="1478955" cy="405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Sydney Metro</a:t>
          </a:r>
        </a:p>
      </cdr:txBody>
    </cdr:sp>
  </cdr:relSizeAnchor>
  <cdr:relSizeAnchor xmlns:cdr="http://schemas.openxmlformats.org/drawingml/2006/chartDrawing">
    <cdr:from>
      <cdr:x>0.3081</cdr:x>
      <cdr:y>0.48223</cdr:y>
    </cdr:from>
    <cdr:to>
      <cdr:x>0.3279</cdr:x>
      <cdr:y>0.64558</cdr:y>
    </cdr:to>
    <cdr:cxnSp macro="">
      <cdr:nvCxnSpPr>
        <cdr:cNvPr id="13" name="Straight Arrow Connector 12"/>
        <cdr:cNvCxnSpPr/>
      </cdr:nvCxnSpPr>
      <cdr:spPr>
        <a:xfrm xmlns:a="http://schemas.openxmlformats.org/drawingml/2006/main">
          <a:off x="2232248" y="2079003"/>
          <a:ext cx="143470" cy="704264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0.07001</cdr:x>
      <cdr:y>0.94468</cdr:y>
    </cdr:from>
    <cdr:to>
      <cdr:x>0.96061</cdr:x>
      <cdr:y>0.99278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0875" y="5737225"/>
          <a:ext cx="8279947" cy="292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ABS</a:t>
          </a:r>
        </a:p>
      </cdr:txBody>
    </cdr:sp>
  </cdr:relSizeAnchor>
  <cdr:relSizeAnchor xmlns:cdr="http://schemas.openxmlformats.org/drawingml/2006/chartDrawing">
    <cdr:from>
      <cdr:x>0.32312</cdr:x>
      <cdr:y>0.52988</cdr:y>
    </cdr:from>
    <cdr:to>
      <cdr:x>0.48261</cdr:x>
      <cdr:y>0.7008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44990" y="2232248"/>
          <a:ext cx="1157470" cy="72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 smtClean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?</a:t>
          </a:r>
          <a:endParaRPr lang="en-AU" sz="1800" b="1" dirty="0">
            <a:solidFill>
              <a:srgbClr val="FF000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0.49699</cdr:x>
      <cdr:y>0.34186</cdr:y>
    </cdr:from>
    <cdr:to>
      <cdr:x>0.55263</cdr:x>
      <cdr:y>0.42852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06831" y="1440160"/>
          <a:ext cx="403780" cy="365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 smtClean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?</a:t>
          </a:r>
          <a:endParaRPr lang="en-AU" sz="1800" b="1" dirty="0">
            <a:solidFill>
              <a:srgbClr val="7030A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0.76252</cdr:x>
      <cdr:y>0.32477</cdr:y>
    </cdr:from>
    <cdr:to>
      <cdr:x>0.87203</cdr:x>
      <cdr:y>0.43448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5533858" y="1368152"/>
          <a:ext cx="794748" cy="462180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0.09962</cdr:x>
      <cdr:y>0.87517</cdr:y>
    </cdr:from>
    <cdr:to>
      <cdr:x>0.22757</cdr:x>
      <cdr:y>0.93003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927100" y="5318362"/>
          <a:ext cx="119062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0.22347</cdr:x>
      <cdr:y>0.87517</cdr:y>
    </cdr:from>
    <cdr:to>
      <cdr:x>0.3828</cdr:x>
      <cdr:y>0.93477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079626" y="5318362"/>
          <a:ext cx="1482724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2011</a:t>
          </a:r>
        </a:p>
      </cdr:txBody>
    </cdr:sp>
  </cdr:relSizeAnchor>
  <cdr:relSizeAnchor xmlns:cdr="http://schemas.openxmlformats.org/drawingml/2006/chartDrawing">
    <cdr:from>
      <cdr:x>0.38178</cdr:x>
      <cdr:y>0.87517</cdr:y>
    </cdr:from>
    <cdr:to>
      <cdr:x>0.53838</cdr:x>
      <cdr:y>0.93477</cdr:y>
    </cdr:to>
    <cdr:sp macro="" textlink="">
      <cdr:nvSpPr>
        <cdr:cNvPr id="19" name="TextBox 1"/>
        <cdr:cNvSpPr txBox="1"/>
      </cdr:nvSpPr>
      <cdr:spPr>
        <a:xfrm xmlns:a="http://schemas.openxmlformats.org/drawingml/2006/main" flipH="1">
          <a:off x="3552824" y="5318362"/>
          <a:ext cx="1457325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2012</a:t>
          </a:r>
        </a:p>
      </cdr:txBody>
    </cdr:sp>
  </cdr:relSizeAnchor>
  <cdr:relSizeAnchor xmlns:cdr="http://schemas.openxmlformats.org/drawingml/2006/chartDrawing">
    <cdr:from>
      <cdr:x>0.54043</cdr:x>
      <cdr:y>0.87517</cdr:y>
    </cdr:from>
    <cdr:to>
      <cdr:x>0.70113</cdr:x>
      <cdr:y>0.93477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029200" y="5318362"/>
          <a:ext cx="1495425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2013</a:t>
          </a:r>
        </a:p>
      </cdr:txBody>
    </cdr:sp>
  </cdr:relSizeAnchor>
  <cdr:relSizeAnchor xmlns:cdr="http://schemas.openxmlformats.org/drawingml/2006/chartDrawing">
    <cdr:from>
      <cdr:x>0.7001</cdr:x>
      <cdr:y>0.87517</cdr:y>
    </cdr:from>
    <cdr:to>
      <cdr:x>0.86182</cdr:x>
      <cdr:y>0.93477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515100" y="5318362"/>
          <a:ext cx="150495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2014</a:t>
          </a:r>
        </a:p>
      </cdr:txBody>
    </cdr:sp>
  </cdr:relSizeAnchor>
  <cdr:relSizeAnchor xmlns:cdr="http://schemas.openxmlformats.org/drawingml/2006/chartDrawing">
    <cdr:from>
      <cdr:x>0.85977</cdr:x>
      <cdr:y>0.87517</cdr:y>
    </cdr:from>
    <cdr:to>
      <cdr:x>0.94063</cdr:x>
      <cdr:y>0.93477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8001000" y="5318362"/>
          <a:ext cx="752475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0.77031</cdr:x>
      <cdr:y>0.17093</cdr:y>
    </cdr:from>
    <cdr:to>
      <cdr:x>0.87744</cdr:x>
      <cdr:y>0.21691</cdr:y>
    </cdr:to>
    <cdr:cxnSp macro="">
      <cdr:nvCxnSpPr>
        <cdr:cNvPr id="13" name="Straight Arrow Connector 12"/>
        <cdr:cNvCxnSpPr/>
      </cdr:nvCxnSpPr>
      <cdr:spPr>
        <a:xfrm xmlns:a="http://schemas.openxmlformats.org/drawingml/2006/main" flipV="1">
          <a:off x="5590371" y="720080"/>
          <a:ext cx="777476" cy="193702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0.07001</cdr:x>
      <cdr:y>0.94468</cdr:y>
    </cdr:from>
    <cdr:to>
      <cdr:x>0.96061</cdr:x>
      <cdr:y>0.99278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0875" y="5737225"/>
          <a:ext cx="8279947" cy="292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ABS</a:t>
          </a:r>
        </a:p>
      </cdr:txBody>
    </cdr:sp>
  </cdr:relSizeAnchor>
  <cdr:relSizeAnchor xmlns:cdr="http://schemas.openxmlformats.org/drawingml/2006/chartDrawing">
    <cdr:from>
      <cdr:x>0.32312</cdr:x>
      <cdr:y>0.52988</cdr:y>
    </cdr:from>
    <cdr:to>
      <cdr:x>0.48261</cdr:x>
      <cdr:y>0.7008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44990" y="2232248"/>
          <a:ext cx="1157470" cy="72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NSW</a:t>
          </a:r>
        </a:p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(LHS)</a:t>
          </a:r>
        </a:p>
      </cdr:txBody>
    </cdr:sp>
  </cdr:relSizeAnchor>
  <cdr:relSizeAnchor xmlns:cdr="http://schemas.openxmlformats.org/drawingml/2006/chartDrawing">
    <cdr:from>
      <cdr:x>0.42062</cdr:x>
      <cdr:y>0.25639</cdr:y>
    </cdr:from>
    <cdr:to>
      <cdr:x>0.55263</cdr:x>
      <cdr:y>0.42852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052595" y="1080120"/>
          <a:ext cx="958043" cy="725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Hunter</a:t>
          </a:r>
          <a:endParaRPr lang="en-AU" sz="1800" b="1" baseline="0" dirty="0">
            <a:solidFill>
              <a:srgbClr val="7030A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n-AU" sz="1800" b="1" baseline="0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(RHS)</a:t>
          </a:r>
          <a:endParaRPr lang="en-AU" sz="1800" b="1" dirty="0">
            <a:solidFill>
              <a:srgbClr val="7030A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0.76252</cdr:x>
      <cdr:y>0.32477</cdr:y>
    </cdr:from>
    <cdr:to>
      <cdr:x>0.87203</cdr:x>
      <cdr:y>0.43448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5533858" y="1368152"/>
          <a:ext cx="794748" cy="462180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0.09962</cdr:x>
      <cdr:y>0.87517</cdr:y>
    </cdr:from>
    <cdr:to>
      <cdr:x>0.22757</cdr:x>
      <cdr:y>0.93003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927100" y="5318362"/>
          <a:ext cx="119062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0.22347</cdr:x>
      <cdr:y>0.87517</cdr:y>
    </cdr:from>
    <cdr:to>
      <cdr:x>0.3828</cdr:x>
      <cdr:y>0.93477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079626" y="5318362"/>
          <a:ext cx="1482724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2011</a:t>
          </a:r>
        </a:p>
      </cdr:txBody>
    </cdr:sp>
  </cdr:relSizeAnchor>
  <cdr:relSizeAnchor xmlns:cdr="http://schemas.openxmlformats.org/drawingml/2006/chartDrawing">
    <cdr:from>
      <cdr:x>0.38178</cdr:x>
      <cdr:y>0.87517</cdr:y>
    </cdr:from>
    <cdr:to>
      <cdr:x>0.53838</cdr:x>
      <cdr:y>0.93477</cdr:y>
    </cdr:to>
    <cdr:sp macro="" textlink="">
      <cdr:nvSpPr>
        <cdr:cNvPr id="19" name="TextBox 1"/>
        <cdr:cNvSpPr txBox="1"/>
      </cdr:nvSpPr>
      <cdr:spPr>
        <a:xfrm xmlns:a="http://schemas.openxmlformats.org/drawingml/2006/main" flipH="1">
          <a:off x="3552824" y="5318362"/>
          <a:ext cx="1457325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2012</a:t>
          </a:r>
        </a:p>
      </cdr:txBody>
    </cdr:sp>
  </cdr:relSizeAnchor>
  <cdr:relSizeAnchor xmlns:cdr="http://schemas.openxmlformats.org/drawingml/2006/chartDrawing">
    <cdr:from>
      <cdr:x>0.54043</cdr:x>
      <cdr:y>0.87517</cdr:y>
    </cdr:from>
    <cdr:to>
      <cdr:x>0.70113</cdr:x>
      <cdr:y>0.93477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029200" y="5318362"/>
          <a:ext cx="1495425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2013</a:t>
          </a:r>
        </a:p>
      </cdr:txBody>
    </cdr:sp>
  </cdr:relSizeAnchor>
  <cdr:relSizeAnchor xmlns:cdr="http://schemas.openxmlformats.org/drawingml/2006/chartDrawing">
    <cdr:from>
      <cdr:x>0.7001</cdr:x>
      <cdr:y>0.87517</cdr:y>
    </cdr:from>
    <cdr:to>
      <cdr:x>0.86182</cdr:x>
      <cdr:y>0.93477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515100" y="5318362"/>
          <a:ext cx="150495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2014</a:t>
          </a:r>
        </a:p>
      </cdr:txBody>
    </cdr:sp>
  </cdr:relSizeAnchor>
  <cdr:relSizeAnchor xmlns:cdr="http://schemas.openxmlformats.org/drawingml/2006/chartDrawing">
    <cdr:from>
      <cdr:x>0.85977</cdr:x>
      <cdr:y>0.87517</cdr:y>
    </cdr:from>
    <cdr:to>
      <cdr:x>0.94063</cdr:x>
      <cdr:y>0.93477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8001000" y="5318362"/>
          <a:ext cx="752475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0.77031</cdr:x>
      <cdr:y>0.17093</cdr:y>
    </cdr:from>
    <cdr:to>
      <cdr:x>0.87744</cdr:x>
      <cdr:y>0.21691</cdr:y>
    </cdr:to>
    <cdr:cxnSp macro="">
      <cdr:nvCxnSpPr>
        <cdr:cNvPr id="13" name="Straight Arrow Connector 12"/>
        <cdr:cNvCxnSpPr/>
      </cdr:nvCxnSpPr>
      <cdr:spPr>
        <a:xfrm xmlns:a="http://schemas.openxmlformats.org/drawingml/2006/main" flipV="1">
          <a:off x="5590371" y="720080"/>
          <a:ext cx="777476" cy="193702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0.08947</cdr:x>
      <cdr:y>0.93997</cdr:y>
    </cdr:from>
    <cdr:to>
      <cdr:x>0.95997</cdr:x>
      <cdr:y>0.9881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1850" y="5708650"/>
          <a:ext cx="8093075" cy="292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HRF</a:t>
          </a:r>
        </a:p>
      </cdr:txBody>
    </cdr:sp>
  </cdr:relSizeAnchor>
  <cdr:relSizeAnchor xmlns:cdr="http://schemas.openxmlformats.org/drawingml/2006/chartDrawing">
    <cdr:from>
      <cdr:x>0.08375</cdr:x>
      <cdr:y>0.14951</cdr:y>
    </cdr:from>
    <cdr:to>
      <cdr:x>0.92263</cdr:x>
      <cdr:y>0.21596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72919" y="648072"/>
          <a:ext cx="5738577" cy="28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&gt;0: improving</a:t>
          </a:r>
          <a:r>
            <a:rPr lang="en-AU" sz="1400" b="1" baseline="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, &lt;0: worsening</a:t>
          </a:r>
          <a:endParaRPr lang="en-AU" sz="1400" b="1" dirty="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0.5874</cdr:x>
      <cdr:y>0.6811</cdr:y>
    </cdr:from>
    <cdr:to>
      <cdr:x>0.75902</cdr:x>
      <cdr:y>0.75476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018272" y="2952328"/>
          <a:ext cx="1174011" cy="319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Businesses</a:t>
          </a:r>
        </a:p>
      </cdr:txBody>
    </cdr:sp>
  </cdr:relSizeAnchor>
  <cdr:relSizeAnchor xmlns:cdr="http://schemas.openxmlformats.org/drawingml/2006/chartDrawing">
    <cdr:from>
      <cdr:x>0.48214</cdr:x>
      <cdr:y>0.42958</cdr:y>
    </cdr:from>
    <cdr:to>
      <cdr:x>0.70319</cdr:x>
      <cdr:y>0.54986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98192" y="1800200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baseline="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Households</a:t>
          </a:r>
          <a:endParaRPr lang="en-AU" sz="1800" b="1" dirty="0">
            <a:solidFill>
              <a:srgbClr val="FF000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0.81898</cdr:x>
      <cdr:y>0.38208</cdr:y>
    </cdr:from>
    <cdr:to>
      <cdr:x>0.87834</cdr:x>
      <cdr:y>0.49806</cdr:y>
    </cdr:to>
    <cdr:cxnSp macro="">
      <cdr:nvCxnSpPr>
        <cdr:cNvPr id="14" name="Straight Arrow Connector 13"/>
        <cdr:cNvCxnSpPr/>
      </cdr:nvCxnSpPr>
      <cdr:spPr>
        <a:xfrm xmlns:a="http://schemas.openxmlformats.org/drawingml/2006/main" flipV="1">
          <a:off x="5602448" y="1656184"/>
          <a:ext cx="406068" cy="502729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0.83043</cdr:x>
      <cdr:y>0.55382</cdr:y>
    </cdr:from>
    <cdr:to>
      <cdr:x>0.90174</cdr:x>
      <cdr:y>0.68809</cdr:y>
    </cdr:to>
    <cdr:cxnSp macro="">
      <cdr:nvCxnSpPr>
        <cdr:cNvPr id="10" name="Straight Arrow Connector 9"/>
        <cdr:cNvCxnSpPr/>
      </cdr:nvCxnSpPr>
      <cdr:spPr>
        <a:xfrm xmlns:a="http://schemas.openxmlformats.org/drawingml/2006/main">
          <a:off x="7727913" y="3365518"/>
          <a:ext cx="663612" cy="815957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0.08086</cdr:x>
      <cdr:y>0.87304</cdr:y>
    </cdr:from>
    <cdr:to>
      <cdr:x>0.2088</cdr:x>
      <cdr:y>0.93103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52475" y="5305425"/>
          <a:ext cx="119062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0.20471</cdr:x>
      <cdr:y>0.87143</cdr:y>
    </cdr:from>
    <cdr:to>
      <cdr:x>0.37052</cdr:x>
      <cdr:y>0.93103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905001" y="5295663"/>
          <a:ext cx="154305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2011</a:t>
          </a:r>
        </a:p>
      </cdr:txBody>
    </cdr:sp>
  </cdr:relSizeAnchor>
  <cdr:relSizeAnchor xmlns:cdr="http://schemas.openxmlformats.org/drawingml/2006/chartDrawing">
    <cdr:from>
      <cdr:x>0.37052</cdr:x>
      <cdr:y>0.87143</cdr:y>
    </cdr:from>
    <cdr:to>
      <cdr:x>0.53838</cdr:x>
      <cdr:y>0.93103</cdr:y>
    </cdr:to>
    <cdr:sp macro="" textlink="">
      <cdr:nvSpPr>
        <cdr:cNvPr id="13" name="TextBox 1"/>
        <cdr:cNvSpPr txBox="1"/>
      </cdr:nvSpPr>
      <cdr:spPr>
        <a:xfrm xmlns:a="http://schemas.openxmlformats.org/drawingml/2006/main" flipH="1">
          <a:off x="3448050" y="5295663"/>
          <a:ext cx="156210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2012</a:t>
          </a:r>
        </a:p>
      </cdr:txBody>
    </cdr:sp>
  </cdr:relSizeAnchor>
  <cdr:relSizeAnchor xmlns:cdr="http://schemas.openxmlformats.org/drawingml/2006/chartDrawing">
    <cdr:from>
      <cdr:x>0.53429</cdr:x>
      <cdr:y>0.87143</cdr:y>
    </cdr:from>
    <cdr:to>
      <cdr:x>0.69806</cdr:x>
      <cdr:y>0.93103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972050" y="5295663"/>
          <a:ext cx="152400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2013</a:t>
          </a:r>
        </a:p>
      </cdr:txBody>
    </cdr:sp>
  </cdr:relSizeAnchor>
  <cdr:relSizeAnchor xmlns:cdr="http://schemas.openxmlformats.org/drawingml/2006/chartDrawing">
    <cdr:from>
      <cdr:x>0.70522</cdr:x>
      <cdr:y>0.87143</cdr:y>
    </cdr:from>
    <cdr:to>
      <cdr:x>0.86285</cdr:x>
      <cdr:y>0.93103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562725" y="5295663"/>
          <a:ext cx="1466850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2014</a:t>
          </a:r>
        </a:p>
      </cdr:txBody>
    </cdr:sp>
  </cdr:relSizeAnchor>
  <cdr:relSizeAnchor xmlns:cdr="http://schemas.openxmlformats.org/drawingml/2006/chartDrawing">
    <cdr:from>
      <cdr:x>0.85977</cdr:x>
      <cdr:y>0.87143</cdr:y>
    </cdr:from>
    <cdr:to>
      <cdr:x>0.93654</cdr:x>
      <cdr:y>0.93103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8001001" y="5295663"/>
          <a:ext cx="714374" cy="362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500" b="0">
              <a:solidFill>
                <a:sysClr val="windowText" lastClr="00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2015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0.05362</cdr:x>
      <cdr:y>0.88889</cdr:y>
    </cdr:from>
    <cdr:to>
      <cdr:x>0.9355</cdr:x>
      <cdr:y>0.99734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134" y="4032448"/>
          <a:ext cx="6794758" cy="491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200" b="0" dirty="0">
              <a:latin typeface="Century Gothic" panose="020B0502020202020204" pitchFamily="34" charset="0"/>
              <a:cs typeface="Arial" panose="020B0604020202020204" pitchFamily="34" charset="0"/>
            </a:rPr>
            <a:t>* Amount of oil</a:t>
          </a:r>
          <a:r>
            <a:rPr lang="en-AU" sz="1200" b="0" baseline="0" dirty="0">
              <a:latin typeface="Century Gothic" panose="020B0502020202020204" pitchFamily="34" charset="0"/>
              <a:cs typeface="Arial" panose="020B0604020202020204" pitchFamily="34" charset="0"/>
            </a:rPr>
            <a:t> (in tonnes) used to produce one unit of output</a:t>
          </a:r>
          <a:endParaRPr lang="en-AU" sz="1200" b="0" dirty="0">
            <a:latin typeface="Century Gothic" panose="020B0502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en-AU" sz="1200" b="0" dirty="0">
              <a:latin typeface="Century Gothic" panose="020B0502020202020204" pitchFamily="34" charset="0"/>
              <a:cs typeface="Arial" panose="020B0604020202020204" pitchFamily="34" charset="0"/>
            </a:rPr>
            <a:t>Source: BP</a:t>
          </a:r>
        </a:p>
      </cdr:txBody>
    </cdr:sp>
  </cdr:relSizeAnchor>
  <cdr:relSizeAnchor xmlns:cdr="http://schemas.openxmlformats.org/drawingml/2006/chartDrawing">
    <cdr:from>
      <cdr:x>0.82653</cdr:x>
      <cdr:y>0.11864</cdr:y>
    </cdr:from>
    <cdr:to>
      <cdr:x>0.82653</cdr:x>
      <cdr:y>0.78806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 flipV="1">
          <a:off x="5832648" y="504056"/>
          <a:ext cx="0" cy="284400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0.7449</cdr:x>
      <cdr:y>0.42373</cdr:y>
    </cdr:from>
    <cdr:to>
      <cdr:x>0.89796</cdr:x>
      <cdr:y>0.57627</cdr:y>
    </cdr:to>
    <cdr:cxnSp macro="">
      <cdr:nvCxnSpPr>
        <cdr:cNvPr id="8" name="Straight Arrow Connector 7"/>
        <cdr:cNvCxnSpPr/>
      </cdr:nvCxnSpPr>
      <cdr:spPr>
        <a:xfrm xmlns:a="http://schemas.openxmlformats.org/drawingml/2006/main">
          <a:off x="5256584" y="1800200"/>
          <a:ext cx="1080120" cy="64807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0.05362</cdr:x>
      <cdr:y>0.88889</cdr:y>
    </cdr:from>
    <cdr:to>
      <cdr:x>0.9355</cdr:x>
      <cdr:y>0.99734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134" y="4032448"/>
          <a:ext cx="6794758" cy="491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200" b="0" dirty="0">
              <a:latin typeface="Century Gothic" panose="020B0502020202020204" pitchFamily="34" charset="0"/>
              <a:cs typeface="Arial" panose="020B0604020202020204" pitchFamily="34" charset="0"/>
            </a:rPr>
            <a:t>* Amount of oil</a:t>
          </a:r>
          <a:r>
            <a:rPr lang="en-AU" sz="1200" b="0" baseline="0" dirty="0">
              <a:latin typeface="Century Gothic" panose="020B0502020202020204" pitchFamily="34" charset="0"/>
              <a:cs typeface="Arial" panose="020B0604020202020204" pitchFamily="34" charset="0"/>
            </a:rPr>
            <a:t> (in tonnes) used to produce one unit of output</a:t>
          </a:r>
          <a:endParaRPr lang="en-AU" sz="1200" b="0" dirty="0">
            <a:latin typeface="Century Gothic" panose="020B0502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en-AU" sz="1200" b="0" dirty="0">
              <a:latin typeface="Century Gothic" panose="020B0502020202020204" pitchFamily="34" charset="0"/>
              <a:cs typeface="Arial" panose="020B0604020202020204" pitchFamily="34" charset="0"/>
            </a:rPr>
            <a:t>Source: BP</a:t>
          </a:r>
        </a:p>
      </cdr:txBody>
    </cdr:sp>
  </cdr:relSizeAnchor>
  <cdr:relSizeAnchor xmlns:cdr="http://schemas.openxmlformats.org/drawingml/2006/chartDrawing">
    <cdr:from>
      <cdr:x>0.82653</cdr:x>
      <cdr:y>0.11864</cdr:y>
    </cdr:from>
    <cdr:to>
      <cdr:x>0.82653</cdr:x>
      <cdr:y>0.78806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 flipV="1">
          <a:off x="5832648" y="504056"/>
          <a:ext cx="0" cy="284400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0.55633</cdr:x>
      <cdr:y>0.62213</cdr:y>
    </cdr:from>
    <cdr:to>
      <cdr:x>0.67557</cdr:x>
      <cdr:y>0.72383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25880" y="2643094"/>
          <a:ext cx="841448" cy="432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AU" sz="1800" b="1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Europe</a:t>
          </a:r>
        </a:p>
      </cdr:txBody>
    </cdr:sp>
  </cdr:relSizeAnchor>
  <cdr:relSizeAnchor xmlns:cdr="http://schemas.openxmlformats.org/drawingml/2006/chartDrawing">
    <cdr:from>
      <cdr:x>0.38454</cdr:x>
      <cdr:y>0.19314</cdr:y>
    </cdr:from>
    <cdr:to>
      <cdr:x>0.48169</cdr:x>
      <cdr:y>0.30009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13598" y="820554"/>
          <a:ext cx="685578" cy="45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U.S.</a:t>
          </a:r>
        </a:p>
      </cdr:txBody>
    </cdr:sp>
  </cdr:relSizeAnchor>
  <cdr:relSizeAnchor xmlns:cdr="http://schemas.openxmlformats.org/drawingml/2006/chartDrawing">
    <cdr:from>
      <cdr:x>0.69597</cdr:x>
      <cdr:y>0.30009</cdr:y>
    </cdr:from>
    <cdr:to>
      <cdr:x>0.83385</cdr:x>
      <cdr:y>0.40114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911331" y="1274930"/>
          <a:ext cx="972970" cy="429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800" b="1" dirty="0">
              <a:solidFill>
                <a:srgbClr val="595963"/>
              </a:solidFill>
              <a:latin typeface="Century Gothic" panose="020B0502020202020204" pitchFamily="34" charset="0"/>
              <a:cs typeface="Arial" panose="020B0604020202020204" pitchFamily="34" charset="0"/>
            </a:rPr>
            <a:t>China</a:t>
          </a:r>
        </a:p>
      </cdr:txBody>
    </cdr:sp>
  </cdr:relSizeAnchor>
  <cdr:relSizeAnchor xmlns:cdr="http://schemas.openxmlformats.org/drawingml/2006/chartDrawing">
    <cdr:from>
      <cdr:x>0.7449</cdr:x>
      <cdr:y>0.42373</cdr:y>
    </cdr:from>
    <cdr:to>
      <cdr:x>0.89796</cdr:x>
      <cdr:y>0.57627</cdr:y>
    </cdr:to>
    <cdr:cxnSp macro="">
      <cdr:nvCxnSpPr>
        <cdr:cNvPr id="8" name="Straight Arrow Connector 7"/>
        <cdr:cNvCxnSpPr/>
      </cdr:nvCxnSpPr>
      <cdr:spPr>
        <a:xfrm xmlns:a="http://schemas.openxmlformats.org/drawingml/2006/main">
          <a:off x="5256584" y="1800200"/>
          <a:ext cx="1080120" cy="64807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0.52488</cdr:x>
      <cdr:y>0.09514</cdr:y>
    </cdr:from>
    <cdr:to>
      <cdr:x>0.52488</cdr:x>
      <cdr:y>0.87302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 flipV="1">
          <a:off x="3855147" y="431603"/>
          <a:ext cx="0" cy="3528837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419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4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86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81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0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61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34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30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4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05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830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8596B-1BAB-4695-868A-DF40C5DC56BF}" type="datetimeFigureOut">
              <a:rPr lang="en-AU" smtClean="0"/>
              <a:t>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6C29-AC0D-477B-824B-BA1AD37EF9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8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Marketing\Images Logo Photos\Stock Images\General\Innovation grey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289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620688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Futura Md BT" pitchFamily="34" charset="0"/>
              </a:rPr>
              <a:t>WHITHER HUNTER?</a:t>
            </a:r>
          </a:p>
          <a:p>
            <a:pPr algn="ctr">
              <a:defRPr/>
            </a:pPr>
            <a:r>
              <a:rPr lang="en-US" sz="3000" b="1" kern="0" dirty="0" smtClean="0">
                <a:solidFill>
                  <a:srgbClr val="92D050"/>
                </a:solidFill>
                <a:latin typeface="Futura Md BT" pitchFamily="34" charset="0"/>
              </a:rPr>
              <a:t>Challenges </a:t>
            </a:r>
            <a:r>
              <a:rPr lang="en-US" sz="3000" b="1" kern="0" dirty="0">
                <a:solidFill>
                  <a:srgbClr val="92D050"/>
                </a:solidFill>
                <a:latin typeface="Futura Md BT" pitchFamily="34" charset="0"/>
              </a:rPr>
              <a:t>and future </a:t>
            </a:r>
            <a:r>
              <a:rPr lang="en-US" sz="3000" b="1" kern="0" dirty="0" smtClean="0">
                <a:solidFill>
                  <a:srgbClr val="92D050"/>
                </a:solidFill>
                <a:latin typeface="Futura Md BT" pitchFamily="34" charset="0"/>
              </a:rPr>
              <a:t>opportunities</a:t>
            </a:r>
            <a:endParaRPr lang="en-US" sz="3000" b="1" kern="0" dirty="0">
              <a:solidFill>
                <a:srgbClr val="92D050"/>
              </a:solidFill>
              <a:latin typeface="Futura Md B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6428" y="5516436"/>
            <a:ext cx="3897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 smtClean="0">
                <a:solidFill>
                  <a:schemeClr val="bg1"/>
                </a:solidFill>
                <a:latin typeface="Futura Md BT" pitchFamily="34" charset="0"/>
              </a:rPr>
              <a:t>Dr Alan Rai</a:t>
            </a:r>
          </a:p>
          <a:p>
            <a:pPr algn="ctr">
              <a:defRPr/>
            </a:pPr>
            <a:r>
              <a:rPr lang="en-AU" dirty="0" smtClean="0">
                <a:solidFill>
                  <a:schemeClr val="bg1"/>
                </a:solidFill>
                <a:latin typeface="Futura Md BT" pitchFamily="34" charset="0"/>
              </a:rPr>
              <a:t>Principal Economist</a:t>
            </a:r>
          </a:p>
          <a:p>
            <a:pPr algn="ctr">
              <a:defRPr/>
            </a:pPr>
            <a:r>
              <a:rPr lang="en-AU" dirty="0" smtClean="0">
                <a:solidFill>
                  <a:schemeClr val="bg1"/>
                </a:solidFill>
                <a:latin typeface="Futura Md BT" pitchFamily="34" charset="0"/>
              </a:rPr>
              <a:t>Hunter Research Foundation</a:t>
            </a:r>
            <a:endParaRPr lang="en-AU" dirty="0">
              <a:solidFill>
                <a:schemeClr val="bg1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4" y="1188465"/>
            <a:ext cx="3854538" cy="1042418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57200" y="121393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SYDNEY VS THE HUNTER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99592" y="5877272"/>
            <a:ext cx="5688632" cy="58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High unemployment limits desire to build</a:t>
            </a:r>
            <a:endParaRPr lang="en-AU" sz="2000" b="0" kern="0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72834"/>
              </p:ext>
            </p:extLst>
          </p:nvPr>
        </p:nvGraphicFramePr>
        <p:xfrm>
          <a:off x="943341" y="1484784"/>
          <a:ext cx="7257317" cy="42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93857"/>
            <a:ext cx="681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SOMETHING TO DWELL ON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7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4" y="1188465"/>
            <a:ext cx="3854538" cy="1042418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ECONOMIC OUTLOOK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971601" y="5877272"/>
            <a:ext cx="568863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Lower </a:t>
            </a: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cost of living pressures for households</a:t>
            </a:r>
            <a:endParaRPr lang="en-AU" sz="2000" b="0" kern="0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0688"/>
            <a:ext cx="681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DIVERGING EXPECTATIONS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15430"/>
              </p:ext>
            </p:extLst>
          </p:nvPr>
        </p:nvGraphicFramePr>
        <p:xfrm>
          <a:off x="1129792" y="1412776"/>
          <a:ext cx="6840760" cy="433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rketing\Images Logo Photos\Stock Images\Website\Hunter insights - Associated soc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Century Gothic" pitchFamily="34" charset="0"/>
              </a:rPr>
              <a:t>SUMMING UP</a:t>
            </a:r>
          </a:p>
          <a:p>
            <a:pPr algn="l">
              <a:spcBef>
                <a:spcPct val="50000"/>
              </a:spcBef>
            </a:pPr>
            <a:endParaRPr lang="en-US" sz="8800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</a:pPr>
            <a:endParaRPr lang="en-AU" sz="48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39552" y="1340768"/>
            <a:ext cx="79208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Economy remains highly reliant on mining</a:t>
            </a:r>
            <a:endParaRPr lang="en-AU" sz="280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Unemployment remains high</a:t>
            </a:r>
          </a:p>
          <a:p>
            <a:endParaRPr lang="en-AU" sz="1200" kern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AU" sz="1200" kern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AU" sz="2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en-AU" sz="2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Weak) green </a:t>
            </a:r>
            <a:r>
              <a:rPr lang="en-AU" sz="2800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shoots </a:t>
            </a:r>
            <a:r>
              <a:rPr lang="en-AU" sz="2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exist</a:t>
            </a:r>
            <a:endParaRPr lang="en-AU" sz="2800" kern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Lower </a:t>
            </a:r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</a:p>
          <a:p>
            <a:pPr lvl="1"/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 intense cost of living pressures</a:t>
            </a:r>
            <a:endParaRPr lang="en-AU" sz="2000" b="0" kern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552" y="4797152"/>
            <a:ext cx="426195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80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Better household </a:t>
            </a:r>
            <a:r>
              <a:rPr lang="en-AU" sz="280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confidence</a:t>
            </a:r>
          </a:p>
          <a:p>
            <a:pPr lvl="1"/>
            <a:r>
              <a:rPr lang="en-AU" sz="2400" b="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Will it result in higher spending?</a:t>
            </a:r>
            <a:endParaRPr lang="en-AU" sz="2400" b="0" kern="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49467"/>
            <a:ext cx="681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7030A0"/>
                </a:solidFill>
                <a:latin typeface="Century Gothic" pitchFamily="34" charset="0"/>
              </a:rPr>
              <a:t>‘PULSE CHECK’ OF LOCAL ECONOMY</a:t>
            </a:r>
            <a:endParaRPr lang="en-AU" sz="22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29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arketing\Images Logo Photos\Stock Images\General\Ex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281"/>
            <a:ext cx="9144000" cy="711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6490" y="4698761"/>
            <a:ext cx="8136904" cy="11948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815" y="4698761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OPPORTUNITIES FOR THE REGION</a:t>
            </a:r>
          </a:p>
          <a:p>
            <a:pPr algn="ctr">
              <a:defRPr/>
            </a:pPr>
            <a:r>
              <a:rPr lang="en-AU" sz="3000" dirty="0" smtClean="0">
                <a:solidFill>
                  <a:srgbClr val="008279"/>
                </a:solidFill>
                <a:latin typeface="Futura Md BT" pitchFamily="34" charset="0"/>
              </a:rPr>
              <a:t>Post mining boom</a:t>
            </a:r>
          </a:p>
        </p:txBody>
      </p:sp>
    </p:spTree>
    <p:extLst>
      <p:ext uri="{BB962C8B-B14F-4D97-AF65-F5344CB8AC3E}">
        <p14:creationId xmlns:p14="http://schemas.microsoft.com/office/powerpoint/2010/main" val="2471369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:\Marketing\Images Logo Photos\Stock Images\Hunter Region\Nobb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8"/>
            <a:ext cx="9144000" cy="68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116632"/>
            <a:ext cx="8229600" cy="677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Century Gothic" pitchFamily="34" charset="0"/>
              </a:rPr>
              <a:t>CONTEXT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746" y="678706"/>
            <a:ext cx="8052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FFC000"/>
                </a:solidFill>
                <a:latin typeface="Century Gothic" pitchFamily="34" charset="0"/>
              </a:rPr>
              <a:t>ECONOMIC TRANSITIONS</a:t>
            </a:r>
            <a:endParaRPr lang="en-AU" sz="22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5" y="1267600"/>
            <a:ext cx="7807202" cy="100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comes after the mining boom?</a:t>
            </a:r>
            <a:endParaRPr lang="en-AU" sz="28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</a:t>
            </a:r>
            <a:r>
              <a:rPr lang="en-AU" sz="2400" b="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</a:t>
            </a:r>
            <a:r>
              <a:rPr lang="en-AU" sz="2400" b="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maintain economic </a:t>
            </a:r>
            <a:r>
              <a:rPr lang="en-AU" sz="2400" b="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growth?</a:t>
            </a:r>
            <a:endParaRPr lang="en-AU" sz="2400" b="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5" y="2708920"/>
            <a:ext cx="658822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80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A: Focus on where we are the  most productive</a:t>
            </a:r>
          </a:p>
          <a:p>
            <a:pPr lvl="1"/>
            <a:endParaRPr lang="en-AU" sz="2000" b="0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AU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AU" sz="1400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lvl="1" indent="0">
              <a:buNone/>
            </a:pPr>
            <a:endParaRPr lang="en-AU" sz="1400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AU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Need to ‘Think global, act local’</a:t>
            </a:r>
          </a:p>
          <a:p>
            <a:pPr lvl="1"/>
            <a:r>
              <a:rPr lang="en-AU" sz="2400" b="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Global competition is rising</a:t>
            </a:r>
            <a:endParaRPr lang="en-AU" sz="2400" b="0" kern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437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457200" y="59775"/>
            <a:ext cx="8229600" cy="10649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COMPARATIVE </a:t>
            </a:r>
            <a:b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ADVANTAGES</a:t>
            </a:r>
            <a:endParaRPr lang="en-US" sz="3600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25905"/>
            <a:ext cx="8052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WHERE DO OUR OPPORTUNITIES LIE?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0504" y="1988840"/>
            <a:ext cx="469882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Our advantages</a:t>
            </a:r>
            <a:r>
              <a:rPr lang="en-AU" sz="2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en-AU" sz="280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Energy resources</a:t>
            </a:r>
            <a:endParaRPr lang="en-AU" sz="2400" b="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2924944"/>
            <a:ext cx="780720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Arable land and ‘</a:t>
            </a:r>
            <a:r>
              <a:rPr lang="en-AU" sz="2400" b="0" kern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agritourism</a:t>
            </a:r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’</a:t>
            </a:r>
            <a:endParaRPr lang="en-AU" sz="2400" b="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Skilled </a:t>
            </a:r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workforce and high-value services</a:t>
            </a:r>
            <a:endParaRPr lang="en-AU" sz="2400" b="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Advanced manufacturing (uses our high skills)</a:t>
            </a:r>
            <a:endParaRPr lang="en-AU" sz="2400" b="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AU" sz="2800" kern="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AU" sz="2800" kern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Our </a:t>
            </a:r>
            <a:r>
              <a:rPr lang="en-AU" sz="2800" kern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comparative </a:t>
            </a:r>
            <a:r>
              <a:rPr lang="en-AU" sz="2800" i="1" kern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dis</a:t>
            </a:r>
            <a:r>
              <a:rPr lang="en-AU" sz="2800" kern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advantages?</a:t>
            </a:r>
          </a:p>
          <a:p>
            <a:pPr lvl="1"/>
            <a:r>
              <a:rPr lang="en-AU" sz="2400" b="0" kern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Unskilled, cheap </a:t>
            </a:r>
            <a:r>
              <a:rPr lang="en-AU" sz="2400" b="0" kern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labour (e.g. mass production)</a:t>
            </a:r>
            <a:endParaRPr lang="en-AU" sz="2400" b="0" kern="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Our </a:t>
            </a:r>
            <a:r>
              <a:rPr lang="en-AU" sz="2400" b="0" kern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high </a:t>
            </a:r>
            <a:r>
              <a:rPr lang="en-AU" sz="2400" b="0" kern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costs </a:t>
            </a:r>
            <a:r>
              <a:rPr lang="en-AU" sz="2400" b="0" kern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resemble the Germans &amp; Swiss</a:t>
            </a:r>
          </a:p>
        </p:txBody>
      </p:sp>
      <p:pic>
        <p:nvPicPr>
          <p:cNvPr id="17" name="Picture 2" descr="Y:\shared\Marketing\Images Logo Photos\Stock Images\General\Perspec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2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779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ELECTRICITY: WATT ABOUT IT?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34106" y="1556792"/>
            <a:ext cx="805269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800" kern="0" dirty="0">
                <a:solidFill>
                  <a:srgbClr val="17375E"/>
                </a:solidFill>
                <a:latin typeface="Century Gothic" panose="020B0502020202020204" pitchFamily="34" charset="0"/>
              </a:rPr>
              <a:t>Renewable electricity generation</a:t>
            </a:r>
            <a:endParaRPr lang="en-AU" sz="2800" kern="0" dirty="0" smtClean="0">
              <a:solidFill>
                <a:srgbClr val="17375E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New </a:t>
            </a:r>
            <a:r>
              <a:rPr lang="en-AU" sz="2400" b="0" kern="0" dirty="0">
                <a:solidFill>
                  <a:srgbClr val="17375E"/>
                </a:solidFill>
                <a:latin typeface="Century Gothic" panose="020B0502020202020204" pitchFamily="34" charset="0"/>
              </a:rPr>
              <a:t>generation </a:t>
            </a:r>
            <a:r>
              <a:rPr lang="en-AU" sz="2400" b="0" kern="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unprofitable (for now)</a:t>
            </a:r>
            <a:endParaRPr lang="en-AU" sz="2400" b="0" kern="0" dirty="0" smtClean="0">
              <a:solidFill>
                <a:srgbClr val="17375E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But longer-term ‘currents’ support </a:t>
            </a:r>
            <a:r>
              <a:rPr lang="en-AU" sz="2400" b="0" kern="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renewables</a:t>
            </a:r>
            <a:endParaRPr lang="en-AU" sz="2400" b="0" kern="0" dirty="0" smtClean="0">
              <a:solidFill>
                <a:srgbClr val="17375E"/>
              </a:solidFill>
              <a:latin typeface="Century Gothic" panose="020B0502020202020204" pitchFamily="34" charset="0"/>
            </a:endParaRPr>
          </a:p>
          <a:p>
            <a:endParaRPr lang="en-AU" sz="1200" kern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AU" sz="1200" kern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AU" sz="2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Longer-term currents</a:t>
            </a:r>
            <a:endParaRPr lang="en-AU" sz="280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Our </a:t>
            </a:r>
            <a:r>
              <a:rPr lang="en-AU" sz="2400" b="0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manufacturing needs to </a:t>
            </a:r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 ‘advanced’</a:t>
            </a:r>
          </a:p>
          <a:p>
            <a:pPr lvl="1"/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More </a:t>
            </a:r>
            <a:r>
              <a:rPr lang="en-AU" sz="2400" b="0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may be needed to limit global </a:t>
            </a:r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warming</a:t>
            </a:r>
          </a:p>
          <a:p>
            <a:endParaRPr lang="en-AU" sz="2400" kern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AU" sz="2800" kern="0" dirty="0">
                <a:solidFill>
                  <a:srgbClr val="17375E"/>
                </a:solidFill>
                <a:latin typeface="Century Gothic" panose="020B0502020202020204" pitchFamily="34" charset="0"/>
              </a:rPr>
              <a:t>An opportunity to invest in these trends</a:t>
            </a:r>
            <a:endParaRPr lang="en-AU" sz="2800" kern="0" dirty="0" smtClean="0">
              <a:solidFill>
                <a:srgbClr val="17375E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Appropriate risk-management strategy</a:t>
            </a:r>
            <a:endParaRPr lang="en-AU" sz="2400" b="0" kern="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7873"/>
            <a:ext cx="6629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AN ELECTRIC DEBATE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29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heavyliftpfi.com/images/items/offshore-wind-turbin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LONGER-TERM CURRENTS</a:t>
            </a:r>
            <a:endParaRPr lang="en-US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6612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Time for audience participation!</a:t>
            </a:r>
            <a:endParaRPr lang="en-AU" sz="40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80" y="6484200"/>
            <a:ext cx="1857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Butendiek</a:t>
            </a:r>
            <a: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(near </a:t>
            </a:r>
            <a:r>
              <a:rPr lang="en-AU" sz="1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Sylt</a:t>
            </a:r>
            <a: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A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39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GUESS WHO?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5957865"/>
            <a:ext cx="6106420" cy="40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AU" sz="2400" kern="0" dirty="0" smtClean="0">
                <a:solidFill>
                  <a:srgbClr val="008279"/>
                </a:solidFill>
                <a:latin typeface="Century Gothic" pitchFamily="34" charset="0"/>
              </a:rPr>
              <a:t>Clue: East meets West</a:t>
            </a:r>
            <a:endParaRPr lang="en-AU" sz="2400" b="0" kern="0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37728"/>
              </p:ext>
            </p:extLst>
          </p:nvPr>
        </p:nvGraphicFramePr>
        <p:xfrm>
          <a:off x="1043608" y="1412776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84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27584" y="5879127"/>
            <a:ext cx="7042524" cy="40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AU" sz="2400" kern="0" dirty="0" smtClean="0">
                <a:solidFill>
                  <a:srgbClr val="008279"/>
                </a:solidFill>
                <a:latin typeface="Century Gothic" pitchFamily="34" charset="0"/>
              </a:rPr>
              <a:t>Economic </a:t>
            </a:r>
            <a:r>
              <a:rPr lang="en-AU" sz="2400" kern="0" dirty="0" smtClean="0">
                <a:solidFill>
                  <a:srgbClr val="008279"/>
                </a:solidFill>
                <a:latin typeface="Century Gothic" pitchFamily="34" charset="0"/>
              </a:rPr>
              <a:t>development + </a:t>
            </a:r>
            <a:r>
              <a:rPr lang="en-AU" sz="2400" kern="0" dirty="0" smtClean="0">
                <a:solidFill>
                  <a:srgbClr val="008279"/>
                </a:solidFill>
                <a:latin typeface="Century Gothic" pitchFamily="34" charset="0"/>
              </a:rPr>
              <a:t>climate </a:t>
            </a:r>
            <a:r>
              <a:rPr lang="en-AU" sz="2400" kern="0" dirty="0" smtClean="0">
                <a:solidFill>
                  <a:srgbClr val="008279"/>
                </a:solidFill>
                <a:latin typeface="Century Gothic" pitchFamily="34" charset="0"/>
              </a:rPr>
              <a:t>concerns</a:t>
            </a:r>
            <a:endParaRPr lang="en-AU" sz="2400" b="0" kern="0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ENERGY USAGE TRENDS</a:t>
            </a:r>
            <a:endParaRPr lang="en-US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61791"/>
              </p:ext>
            </p:extLst>
          </p:nvPr>
        </p:nvGraphicFramePr>
        <p:xfrm>
          <a:off x="1043608" y="1412776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837873"/>
            <a:ext cx="6629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NOT SO </a:t>
            </a:r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DEMANDING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09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S:\Marketing\Images Logo Photos\Stock Images\Hunter Region\Coal train grey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11560" y="2132856"/>
            <a:ext cx="608222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Current context</a:t>
            </a:r>
          </a:p>
          <a:p>
            <a:pPr lvl="1"/>
            <a:r>
              <a:rPr lang="en-AU" sz="2400" b="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High unemployment</a:t>
            </a:r>
          </a:p>
          <a:p>
            <a:pPr lvl="1"/>
            <a:r>
              <a:rPr lang="en-AU" sz="2400" b="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Green shoots?</a:t>
            </a:r>
            <a:endParaRPr lang="en-AU" sz="2400" b="0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560" y="4581128"/>
            <a:ext cx="684076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80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Future </a:t>
            </a:r>
            <a:r>
              <a:rPr lang="en-AU" sz="280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opportunities</a:t>
            </a:r>
          </a:p>
          <a:p>
            <a:pPr lvl="1"/>
            <a:r>
              <a:rPr lang="en-AU" sz="2400" b="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Focus on our comparative advantages</a:t>
            </a:r>
          </a:p>
          <a:p>
            <a:pPr lvl="1"/>
            <a:r>
              <a:rPr lang="en-AU" sz="2400" b="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‘Think global, act local’</a:t>
            </a:r>
            <a:endParaRPr lang="en-AU" sz="2400" b="0" kern="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2"/>
            <a:endParaRPr lang="en-AU" sz="2800" kern="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16632"/>
            <a:ext cx="8229600" cy="677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Century Gothic" pitchFamily="34" charset="0"/>
              </a:rPr>
              <a:t>PRESENTATION </a:t>
            </a:r>
            <a:r>
              <a:rPr lang="en-US" sz="3600" b="1" dirty="0" smtClean="0">
                <a:solidFill>
                  <a:srgbClr val="FFFF00"/>
                </a:solidFill>
                <a:latin typeface="Century Gothic" pitchFamily="34" charset="0"/>
              </a:rPr>
              <a:t>OUTLINE</a:t>
            </a:r>
            <a:endParaRPr lang="en-US" sz="8800" b="1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77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www.japanstyle.info/wp-content/uploads/2010/10/0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8"/>
            <a:ext cx="9144000" cy="688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7544" y="1268760"/>
            <a:ext cx="5875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Even more audience participation!</a:t>
            </a:r>
            <a:endParaRPr lang="en-AU" sz="4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8942" y="6484200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Kisarazu</a:t>
            </a:r>
            <a:endParaRPr lang="en-A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8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4" y="1188465"/>
            <a:ext cx="3854538" cy="104241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A RENEWED DEBATE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217" y="836712"/>
            <a:ext cx="8164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WHICH NATIONS?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2348"/>
              </p:ext>
            </p:extLst>
          </p:nvPr>
        </p:nvGraphicFramePr>
        <p:xfrm>
          <a:off x="971600" y="1484784"/>
          <a:ext cx="73448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740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RENEWABLES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217" y="836712"/>
            <a:ext cx="8164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A POWERFUL SURGE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38173"/>
              </p:ext>
            </p:extLst>
          </p:nvPr>
        </p:nvGraphicFramePr>
        <p:xfrm>
          <a:off x="971600" y="1484784"/>
          <a:ext cx="73448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22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677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INVESTMENT IN AUSTRALIAN PLANTS</a:t>
            </a:r>
            <a:endParaRPr lang="en-US" sz="3600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6712"/>
            <a:ext cx="681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‘SHOCKINGLY’ LOW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175819"/>
              </p:ext>
            </p:extLst>
          </p:nvPr>
        </p:nvGraphicFramePr>
        <p:xfrm>
          <a:off x="1187624" y="1484784"/>
          <a:ext cx="7056784" cy="432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89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:\Marketing\Images Logo Photos\Stock Images\General\Su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3528" y="5733256"/>
            <a:ext cx="8568952" cy="1008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AU" sz="4400" kern="0" dirty="0" smtClean="0">
                <a:solidFill>
                  <a:srgbClr val="FFFF00"/>
                </a:solidFill>
                <a:latin typeface="Century Gothic" pitchFamily="34" charset="0"/>
              </a:rPr>
              <a:t>‘Servitisation’ of our economy</a:t>
            </a:r>
            <a:endParaRPr lang="en-AU" sz="4400" b="0" kern="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86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OUR DEMOGRAPHIC TRENDS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3" y="837873"/>
            <a:ext cx="7920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ENHANCE OUR ECONOMY’S ‘SERVITISATION’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31528"/>
              </p:ext>
            </p:extLst>
          </p:nvPr>
        </p:nvGraphicFramePr>
        <p:xfrm>
          <a:off x="899593" y="1414110"/>
          <a:ext cx="7560840" cy="455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95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arketing\Images Logo Photos\Stock Images\General\Perspec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17652" y="2780928"/>
            <a:ext cx="8086795" cy="368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AU" sz="5400" kern="0" dirty="0" smtClean="0">
                <a:solidFill>
                  <a:schemeClr val="tx1"/>
                </a:solidFill>
                <a:latin typeface="Century Gothic" pitchFamily="34" charset="0"/>
              </a:rPr>
              <a:t>Time </a:t>
            </a:r>
            <a:r>
              <a:rPr lang="en-AU" sz="5400" kern="0" dirty="0" smtClean="0">
                <a:solidFill>
                  <a:schemeClr val="tx1"/>
                </a:solidFill>
                <a:latin typeface="Century Gothic" pitchFamily="34" charset="0"/>
              </a:rPr>
              <a:t>again for </a:t>
            </a:r>
            <a:r>
              <a:rPr lang="en-AU" sz="5400" kern="0" dirty="0" smtClean="0">
                <a:solidFill>
                  <a:schemeClr val="tx1"/>
                </a:solidFill>
                <a:latin typeface="Century Gothic" pitchFamily="34" charset="0"/>
              </a:rPr>
              <a:t>audience participation!</a:t>
            </a:r>
            <a:endParaRPr lang="en-AU" sz="5400" b="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2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WHOSE DEMOGRAPHIC TRENDS?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259632" y="6200982"/>
            <a:ext cx="6048672" cy="40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One of these is the largest democracy</a:t>
            </a:r>
            <a:endParaRPr lang="en-AU" sz="2000" b="0" kern="0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9683"/>
              </p:ext>
            </p:extLst>
          </p:nvPr>
        </p:nvGraphicFramePr>
        <p:xfrm>
          <a:off x="1259632" y="1386897"/>
          <a:ext cx="6480720" cy="469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91921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ASIA’S DEMOGRAPHIC TRENDS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7252"/>
            <a:ext cx="2088232" cy="470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836712"/>
            <a:ext cx="7920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FURTHER BOOST TO ‘SERVITISATION’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34279"/>
              </p:ext>
            </p:extLst>
          </p:nvPr>
        </p:nvGraphicFramePr>
        <p:xfrm>
          <a:off x="1259632" y="1386897"/>
          <a:ext cx="6480720" cy="469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202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S:\Marketing\Images Logo Photos\Stock Images\General\Ear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0"/>
            <a:ext cx="7272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17652" y="2780928"/>
            <a:ext cx="8086795" cy="368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AU" sz="5400" kern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AU" sz="5400" kern="0" dirty="0">
              <a:solidFill>
                <a:srgbClr val="FFFF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en-AU" sz="5400" kern="0" dirty="0">
              <a:solidFill>
                <a:srgbClr val="FFFF0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AU" sz="4400" kern="0" dirty="0" smtClean="0">
                <a:solidFill>
                  <a:srgbClr val="FFFF00"/>
                </a:solidFill>
                <a:latin typeface="Century Gothic" pitchFamily="34" charset="0"/>
              </a:rPr>
              <a:t>THINK GLOBAL ACT LOCAL</a:t>
            </a:r>
            <a:endParaRPr lang="en-AU" sz="4400" b="0" kern="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072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:\Marketing\Images Logo Photos\Stock Images\General\Pul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/>
          <a:stretch/>
        </p:blipFill>
        <p:spPr bwMode="auto">
          <a:xfrm>
            <a:off x="-22968" y="0"/>
            <a:ext cx="9166967" cy="68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923745"/>
            <a:ext cx="9166966" cy="11948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995753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REGIONAL ECONOMY</a:t>
            </a:r>
          </a:p>
          <a:p>
            <a:pPr algn="ctr">
              <a:defRPr/>
            </a:pPr>
            <a:r>
              <a:rPr lang="en-AU" sz="3000" dirty="0" smtClean="0">
                <a:solidFill>
                  <a:srgbClr val="008279"/>
                </a:solidFill>
                <a:latin typeface="Futura Md BT" pitchFamily="34" charset="0"/>
              </a:rPr>
              <a:t>A ‘pulse check’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7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116632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DO HUNTER BUSINESSES HAVE THIS MINDSET?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86119"/>
              </p:ext>
            </p:extLst>
          </p:nvPr>
        </p:nvGraphicFramePr>
        <p:xfrm>
          <a:off x="863588" y="1412776"/>
          <a:ext cx="7272808" cy="455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3" y="6156617"/>
            <a:ext cx="5794315" cy="40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HRF’s </a:t>
            </a: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Hunter Pulse: </a:t>
            </a: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a unique Regional asset</a:t>
            </a:r>
            <a:endParaRPr lang="en-AU" sz="2000" b="0" kern="0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shared\Marketing\Images Logo Photos\2014 New logo\HRF logo stacked no t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496"/>
            <a:ext cx="6912109" cy="36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605" y="5733256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008279"/>
                </a:solidFill>
              </a:rPr>
              <a:t>Hunter insights </a:t>
            </a:r>
            <a:r>
              <a:rPr lang="en-AU" sz="4400" b="1" dirty="0">
                <a:solidFill>
                  <a:srgbClr val="008279"/>
                </a:solidFill>
              </a:rPr>
              <a:t>that </a:t>
            </a:r>
            <a:r>
              <a:rPr lang="en-AU" sz="4400" b="1" dirty="0" smtClean="0">
                <a:solidFill>
                  <a:srgbClr val="008279"/>
                </a:solidFill>
              </a:rPr>
              <a:t>matter</a:t>
            </a:r>
            <a:endParaRPr lang="en-AU" sz="4400" b="1" dirty="0" smtClean="0">
              <a:solidFill>
                <a:srgbClr val="008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116632"/>
            <a:ext cx="857929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7030A0"/>
                </a:solidFill>
                <a:latin typeface="Century Gothic" pitchFamily="34" charset="0"/>
              </a:rPr>
              <a:t>CURRENT ECONOMIC CONTEXT</a:t>
            </a:r>
            <a:endParaRPr lang="en-AU" sz="4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67544" y="1052736"/>
            <a:ext cx="469882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Still feeling the effects of end of mining boom</a:t>
            </a:r>
            <a:endParaRPr lang="en-AU" sz="280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Unemployment </a:t>
            </a:r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high</a:t>
            </a:r>
            <a:endParaRPr lang="en-AU" sz="2400" b="0" kern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Weak </a:t>
            </a:r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confidence</a:t>
            </a:r>
            <a:endParaRPr lang="en-AU" sz="2400" b="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AU" sz="1200" kern="0" dirty="0" smtClean="0">
              <a:solidFill>
                <a:srgbClr val="17375E"/>
              </a:solidFill>
              <a:latin typeface="Century Gothic" panose="020B0502020202020204" pitchFamily="34" charset="0"/>
            </a:endParaRPr>
          </a:p>
          <a:p>
            <a:endParaRPr lang="en-AU" sz="1200" kern="0" dirty="0" smtClean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r>
              <a:rPr lang="en-AU" sz="2800" kern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Green </a:t>
            </a:r>
            <a:r>
              <a:rPr lang="en-AU" sz="28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shoots </a:t>
            </a:r>
            <a:r>
              <a:rPr lang="en-AU" sz="2800" kern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exist</a:t>
            </a:r>
            <a:endParaRPr lang="en-AU" sz="2800" kern="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5" y="3789040"/>
            <a:ext cx="8033990" cy="21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sz="2400" b="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Lower A$: boosts our exporters</a:t>
            </a:r>
          </a:p>
          <a:p>
            <a:pPr lvl="1"/>
            <a:r>
              <a:rPr lang="en-AU" sz="2400" b="0" kern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Reduced cost of living pressures</a:t>
            </a:r>
            <a:endParaRPr lang="en-AU" sz="2400" kern="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AU" sz="1000" kern="0" dirty="0" smtClean="0">
              <a:solidFill>
                <a:srgbClr val="17375E"/>
              </a:solidFill>
              <a:latin typeface="Century Gothic" panose="020B0502020202020204" pitchFamily="34" charset="0"/>
            </a:endParaRPr>
          </a:p>
          <a:p>
            <a:endParaRPr lang="en-AU" sz="1200" kern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AU" sz="2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Improving </a:t>
            </a:r>
            <a:r>
              <a:rPr lang="en-AU" sz="2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household confidence</a:t>
            </a:r>
          </a:p>
          <a:p>
            <a:pPr lvl="1"/>
            <a:r>
              <a:rPr lang="en-AU" sz="2400" b="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But will it translate into higher spending?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2"/>
          <a:stretch/>
        </p:blipFill>
        <p:spPr>
          <a:xfrm>
            <a:off x="5759041" y="1196752"/>
            <a:ext cx="3384959" cy="1977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55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457200" y="116632"/>
            <a:ext cx="8229600" cy="677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UNEMPLOYMENT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187624" y="5805264"/>
            <a:ext cx="6696744" cy="45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AU" sz="2400" kern="0" dirty="0" smtClean="0">
                <a:solidFill>
                  <a:srgbClr val="008279"/>
                </a:solidFill>
                <a:latin typeface="Century Gothic" pitchFamily="34" charset="0"/>
              </a:rPr>
              <a:t>Hunter </a:t>
            </a:r>
            <a:r>
              <a:rPr lang="en-AU" sz="2400" kern="0" dirty="0" smtClean="0">
                <a:solidFill>
                  <a:srgbClr val="008279"/>
                </a:solidFill>
                <a:latin typeface="Century Gothic" pitchFamily="34" charset="0"/>
              </a:rPr>
              <a:t>remains </a:t>
            </a:r>
            <a:r>
              <a:rPr lang="en-AU" sz="2400" kern="0" dirty="0" smtClean="0">
                <a:solidFill>
                  <a:srgbClr val="008279"/>
                </a:solidFill>
                <a:latin typeface="Century Gothic" pitchFamily="34" charset="0"/>
              </a:rPr>
              <a:t>highly reliant on </a:t>
            </a:r>
            <a:r>
              <a:rPr lang="en-AU" sz="2400" kern="0" dirty="0" smtClean="0">
                <a:solidFill>
                  <a:srgbClr val="008279"/>
                </a:solidFill>
                <a:latin typeface="Century Gothic" pitchFamily="34" charset="0"/>
              </a:rPr>
              <a:t>mining</a:t>
            </a:r>
            <a:endParaRPr lang="en-AU" sz="2400" b="0" kern="0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7067" y="620688"/>
            <a:ext cx="681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CONTINUES TO RISE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23761"/>
              </p:ext>
            </p:extLst>
          </p:nvPr>
        </p:nvGraphicFramePr>
        <p:xfrm>
          <a:off x="1286967" y="1484784"/>
          <a:ext cx="657006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arketing\Images Logo Photos\Stock Images\General\Perspec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17652" y="2780928"/>
            <a:ext cx="8086795" cy="368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AU" sz="5400" kern="0" dirty="0" smtClean="0">
                <a:solidFill>
                  <a:schemeClr val="tx1"/>
                </a:solidFill>
                <a:latin typeface="Century Gothic" pitchFamily="34" charset="0"/>
              </a:rPr>
              <a:t>Time for audience participation!</a:t>
            </a:r>
            <a:endParaRPr lang="en-AU" sz="5400" b="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24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99592" y="5784204"/>
            <a:ext cx="6480721" cy="68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Within two hours of here….</a:t>
            </a:r>
            <a:endParaRPr lang="en-AU" sz="2000" b="0" kern="0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HOUSE PRICES IN…?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51490"/>
              </p:ext>
            </p:extLst>
          </p:nvPr>
        </p:nvGraphicFramePr>
        <p:xfrm>
          <a:off x="1043608" y="1349997"/>
          <a:ext cx="7245251" cy="431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076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99592" y="5784204"/>
            <a:ext cx="6480721" cy="68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Hunter Balance: Impacted by mining slowdown</a:t>
            </a:r>
            <a:endParaRPr lang="en-AU" sz="2000" b="0" kern="0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HOUSE PRICES CLOSE TO HOME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85995"/>
              </p:ext>
            </p:extLst>
          </p:nvPr>
        </p:nvGraphicFramePr>
        <p:xfrm>
          <a:off x="1043608" y="1349997"/>
          <a:ext cx="7245251" cy="431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692696"/>
            <a:ext cx="681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08279"/>
                </a:solidFill>
                <a:latin typeface="Century Gothic" pitchFamily="34" charset="0"/>
              </a:rPr>
              <a:t>BOOSTED BY LOW INTEREST RATES</a:t>
            </a:r>
            <a:endParaRPr lang="en-AU" sz="2200" b="1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9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4" y="1188465"/>
            <a:ext cx="3854538" cy="1042418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57200" y="121393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entury Gothic" pitchFamily="34" charset="0"/>
              </a:rPr>
              <a:t>BUILDING ON SHAKY GROUND</a:t>
            </a:r>
            <a:endParaRPr lang="en-US" sz="3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971600" y="5877272"/>
            <a:ext cx="5616624" cy="58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FF33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>
                    <a:lumMod val="75000"/>
                  </a:schemeClr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Clue: </a:t>
            </a:r>
            <a:r>
              <a:rPr lang="en-AU" sz="2000" kern="0" dirty="0" smtClean="0">
                <a:solidFill>
                  <a:srgbClr val="008279"/>
                </a:solidFill>
                <a:latin typeface="Century Gothic" pitchFamily="34" charset="0"/>
              </a:rPr>
              <a:t>State vs Region</a:t>
            </a:r>
            <a:endParaRPr lang="en-AU" sz="2000" b="0" kern="0" dirty="0">
              <a:solidFill>
                <a:srgbClr val="008279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2088232" cy="470503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08419"/>
              </p:ext>
            </p:extLst>
          </p:nvPr>
        </p:nvGraphicFramePr>
        <p:xfrm>
          <a:off x="943341" y="1484784"/>
          <a:ext cx="7257317" cy="42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773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768</Words>
  <Application>Microsoft Office PowerPoint</Application>
  <PresentationFormat>On-screen Show (4:3)</PresentationFormat>
  <Paragraphs>240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LONGER-TERM CURRENTS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Maigan</dc:creator>
  <cp:lastModifiedBy>Alan</cp:lastModifiedBy>
  <cp:revision>235</cp:revision>
  <dcterms:created xsi:type="dcterms:W3CDTF">2014-11-25T05:43:25Z</dcterms:created>
  <dcterms:modified xsi:type="dcterms:W3CDTF">2015-06-02T06:07:57Z</dcterms:modified>
</cp:coreProperties>
</file>