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07" r:id="rId3"/>
    <p:sldId id="373" r:id="rId4"/>
    <p:sldId id="374" r:id="rId5"/>
    <p:sldId id="358" r:id="rId6"/>
    <p:sldId id="406" r:id="rId7"/>
    <p:sldId id="377" r:id="rId8"/>
    <p:sldId id="322" r:id="rId9"/>
    <p:sldId id="323" r:id="rId10"/>
    <p:sldId id="320" r:id="rId11"/>
    <p:sldId id="365" r:id="rId12"/>
    <p:sldId id="378" r:id="rId13"/>
    <p:sldId id="366" r:id="rId14"/>
    <p:sldId id="262" r:id="rId15"/>
    <p:sldId id="327" r:id="rId16"/>
    <p:sldId id="328" r:id="rId17"/>
    <p:sldId id="356" r:id="rId18"/>
    <p:sldId id="401" r:id="rId19"/>
    <p:sldId id="266" r:id="rId20"/>
    <p:sldId id="329" r:id="rId21"/>
    <p:sldId id="335" r:id="rId22"/>
    <p:sldId id="357" r:id="rId23"/>
    <p:sldId id="397" r:id="rId24"/>
    <p:sldId id="326" r:id="rId25"/>
    <p:sldId id="382" r:id="rId26"/>
    <p:sldId id="402" r:id="rId27"/>
    <p:sldId id="371" r:id="rId28"/>
    <p:sldId id="33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hiddenSlides="1" frame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5502" autoAdjust="0"/>
  </p:normalViewPr>
  <p:slideViewPr>
    <p:cSldViewPr snapToGrid="0" snapToObjects="1">
      <p:cViewPr>
        <p:scale>
          <a:sx n="75" d="100"/>
          <a:sy n="75" d="100"/>
        </p:scale>
        <p:origin x="-105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0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layout/>
              <c:dLblPos val="ctr"/>
              <c:showCatName val="1"/>
              <c:showPercent val="1"/>
            </c:dLbl>
            <c:dLbl>
              <c:idx val="1"/>
              <c:layout/>
              <c:dLblPos val="ctr"/>
              <c:showCatName val="1"/>
              <c:showPercent val="1"/>
            </c:dLbl>
            <c:dLbl>
              <c:idx val="2"/>
              <c:layout/>
              <c:dLblPos val="ctr"/>
              <c:showCatName val="1"/>
              <c:showPercent val="1"/>
            </c:dLbl>
            <c:dLbl>
              <c:idx val="3"/>
              <c:layout>
                <c:manualLayout>
                  <c:x val="-0.00738456824565006"/>
                  <c:y val="0.012064293095505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FF"/>
                        </a:solidFill>
                      </a:rPr>
                      <a:t>Hydro; 6%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0559745591089593"/>
                  <c:y val="-0.009114966999918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FF"/>
                        </a:solidFill>
                      </a:rPr>
                      <a:t>GT; </a:t>
                    </a:r>
                    <a:r>
                      <a:rPr lang="en-US" dirty="0">
                        <a:solidFill>
                          <a:srgbClr val="FFFFFF"/>
                        </a:solidFill>
                      </a:rPr>
                      <a:t>6%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delete val="1"/>
            </c:dLbl>
            <c:delete val="1"/>
          </c:dLbls>
          <c:cat>
            <c:strRef>
              <c:f>Sheet1!$A$2:$A$7</c:f>
              <c:strCache>
                <c:ptCount val="5"/>
                <c:pt idx="0">
                  <c:v>Wind</c:v>
                </c:pt>
                <c:pt idx="1">
                  <c:v>PV</c:v>
                </c:pt>
                <c:pt idx="2">
                  <c:v>CST</c:v>
                </c:pt>
                <c:pt idx="3">
                  <c:v>Hydro</c:v>
                </c:pt>
                <c:pt idx="4">
                  <c:v>GTs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46.4</c:v>
                </c:pt>
                <c:pt idx="1">
                  <c:v>20.1</c:v>
                </c:pt>
                <c:pt idx="2">
                  <c:v>21.5</c:v>
                </c:pt>
                <c:pt idx="3">
                  <c:v>5.6</c:v>
                </c:pt>
                <c:pt idx="4">
                  <c:v>6.2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86ACE-0C93-1A40-A633-AD9448EDFC4E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4AF3-7368-4646-B4B5-F92AAAE3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7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435F2-AF0B-1A48-B388-3068762F14DC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CCB6-8767-2444-8E58-EAD16B798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16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918201" y="8715664"/>
            <a:ext cx="2976605" cy="42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85" tIns="44342" rIns="88685" bIns="44342" anchor="b">
            <a:prstTxWarp prst="textNoShape">
              <a:avLst/>
            </a:prstTxWarp>
          </a:bodyPr>
          <a:lstStyle/>
          <a:p>
            <a:pPr algn="r" defTabSz="886580"/>
            <a:fld id="{073E1C53-08F2-3C45-B077-FF28965E5B3A}" type="slidenum">
              <a:rPr lang="en-AU" sz="1100"/>
              <a:pPr algn="r" defTabSz="886580"/>
              <a:t>3</a:t>
            </a:fld>
            <a:endParaRPr lang="en-AU" sz="1100" dirty="0"/>
          </a:p>
        </p:txBody>
      </p:sp>
      <p:sp>
        <p:nvSpPr>
          <p:cNvPr id="2088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8025"/>
            <a:ext cx="4537075" cy="3402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062" y="4323083"/>
            <a:ext cx="5016216" cy="41117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1" tIns="43955" rIns="87911" bIns="43955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34A5F-50A7-9D4D-9DF8-31E7B20F7581}" type="slidenum">
              <a:rPr lang="en-AU">
                <a:latin typeface="Times New Roman" pitchFamily="-84" charset="0"/>
              </a:rPr>
              <a:pPr/>
              <a:t>9</a:t>
            </a:fld>
            <a:endParaRPr lang="en-AU">
              <a:latin typeface="Times New Roman" pitchFamily="-8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911" tIns="43955" rIns="87911" bIns="43955"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8F3C-BF79-6C48-AD5C-D2982B64AF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5862" cy="4648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447800"/>
            <a:ext cx="3815862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7551D-2B43-5849-91B6-7DC7743DAA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A233-0EBA-8A4F-8BC9-2B8A5A16E78D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FF00"/>
        </a:buClr>
        <a:buFont typeface="Wingdings" charset="2"/>
        <a:buChar char=""/>
        <a:defRPr sz="2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FF00"/>
        </a:buClr>
        <a:buFont typeface="Arial"/>
        <a:buChar char="•"/>
        <a:defRPr sz="2000" kern="1200">
          <a:solidFill>
            <a:schemeClr val="bg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00"/>
            <a:ext cx="9144000" cy="3424767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889" dirty="0" smtClean="0"/>
              <a:t/>
            </a:r>
            <a:br>
              <a:rPr lang="en-US" sz="889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000" dirty="0" smtClean="0"/>
              <a:t>Public Forum on ‘Transitioning to Renewable Energy’, </a:t>
            </a:r>
            <a:r>
              <a:rPr lang="en-US" sz="2000" dirty="0" smtClean="0"/>
              <a:t>Newcastle, 10 June 2015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4000" dirty="0" smtClean="0"/>
              <a:t>Sustainable </a:t>
            </a:r>
            <a:r>
              <a:rPr lang="en-US" sz="4000" dirty="0" smtClean="0"/>
              <a:t>Energy</a:t>
            </a:r>
            <a:r>
              <a:rPr lang="en-US" sz="4000" dirty="0" smtClean="0"/>
              <a:t> Solutions for Climate Change</a:t>
            </a:r>
            <a:r>
              <a:rPr lang="en-US" sz="3556" dirty="0" smtClean="0"/>
              <a:t/>
            </a:r>
            <a:br>
              <a:rPr lang="en-US" sz="3556" dirty="0" smtClean="0"/>
            </a:b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dirty="0" smtClean="0"/>
              <a:t> </a:t>
            </a:r>
            <a:r>
              <a:rPr lang="en-GB" sz="3111" dirty="0" smtClean="0">
                <a:solidFill>
                  <a:srgbClr val="FFFFFF"/>
                </a:solidFill>
              </a:rPr>
              <a:t>Dr Mark Diesendorf</a:t>
            </a:r>
            <a:r>
              <a:rPr lang="en-GB" sz="3600" baseline="30000" dirty="0" smtClean="0">
                <a:solidFill>
                  <a:srgbClr val="FFFFFF"/>
                </a:solidFill>
              </a:rPr>
              <a:t/>
            </a:r>
            <a:br>
              <a:rPr lang="en-GB" sz="3600" baseline="30000" dirty="0" smtClean="0">
                <a:solidFill>
                  <a:srgbClr val="FFFFFF"/>
                </a:solidFill>
              </a:rPr>
            </a:br>
            <a:r>
              <a:rPr lang="en-US" sz="3556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AU" sz="2667" b="1" dirty="0" smtClean="0"/>
              <a:t/>
            </a:r>
            <a:br>
              <a:rPr lang="en-AU" sz="2667" b="1" dirty="0" smtClean="0"/>
            </a:br>
            <a:endParaRPr lang="en-US" sz="2667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93333" y="4013200"/>
            <a:ext cx="5858934" cy="2528151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081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Institute of Environmental Studies</a:t>
            </a:r>
          </a:p>
          <a:p>
            <a:pPr algn="ctr"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University of New South Wales (UNSW)</a:t>
            </a:r>
          </a:p>
          <a:p>
            <a:pPr algn="ctr"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Sydney, Australia</a:t>
            </a:r>
          </a:p>
          <a:p>
            <a:pPr algn="ctr">
              <a:buNone/>
            </a:pPr>
            <a:r>
              <a:rPr lang="en-GB" sz="2000" dirty="0" err="1" smtClean="0">
                <a:solidFill>
                  <a:srgbClr val="FFFFFF"/>
                </a:solidFill>
              </a:rPr>
              <a:t>www.ies.unsw.edu.au</a:t>
            </a:r>
            <a:endParaRPr lang="en-GB" sz="2000" dirty="0" smtClean="0">
              <a:solidFill>
                <a:srgbClr val="FFFFFF"/>
              </a:solidFill>
            </a:endParaRPr>
          </a:p>
          <a:p>
            <a:pPr algn="ctr">
              <a:buNone/>
            </a:pPr>
            <a:r>
              <a:rPr lang="en-GB" sz="2000" dirty="0" err="1" smtClean="0">
                <a:solidFill>
                  <a:srgbClr val="FFFFFF"/>
                </a:solidFill>
              </a:rPr>
              <a:t>m.diesendorf@unsw.edu.au</a:t>
            </a:r>
            <a:endParaRPr lang="en-GB" sz="20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3" descr="IES-UNS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Countries and States with Strong Renewable Electricity Targets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134" y="1417638"/>
          <a:ext cx="8686800" cy="532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066"/>
                <a:gridCol w="3657600"/>
                <a:gridCol w="3522134"/>
              </a:tblGrid>
              <a:tr h="51276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Country/state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2013 or 2014 Renewable Electricity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Target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Denmark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39%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of electricity consumption from wind + </a:t>
                      </a:r>
                      <a:r>
                        <a:rPr lang="en-US" sz="2000" baseline="0" dirty="0" err="1" smtClean="0">
                          <a:latin typeface="Arial Narrow"/>
                          <a:cs typeface="Arial Narrow"/>
                        </a:rPr>
                        <a:t>bioenergy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from </a:t>
                      </a:r>
                      <a:r>
                        <a:rPr lang="en-US" sz="2000" baseline="0" dirty="0" err="1" smtClean="0">
                          <a:latin typeface="Arial Narrow"/>
                          <a:cs typeface="Arial Narrow"/>
                        </a:rPr>
                        <a:t>ag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. residues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100% renewable electricity and heat by 2035; 100% transport 2050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77083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26% from </a:t>
                      </a:r>
                      <a:r>
                        <a:rPr lang="en-US" sz="2000" dirty="0" err="1" smtClean="0">
                          <a:latin typeface="Arial Narrow"/>
                          <a:cs typeface="Arial Narrow"/>
                        </a:rPr>
                        <a:t>renewables</a:t>
                      </a: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.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At least 80% renewable electricity by 2050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77083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Scotland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44% from </a:t>
                      </a:r>
                      <a:r>
                        <a:rPr lang="en-US" sz="2000" dirty="0" err="1" smtClean="0">
                          <a:latin typeface="Arial Narrow"/>
                          <a:cs typeface="Arial Narrow"/>
                        </a:rPr>
                        <a:t>renewables</a:t>
                      </a: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, mostly wind followed by hydro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100% renewable electricity by 2020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77083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China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Biggest wind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capacity and solar hot water; biggest PV manufacture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15% of all primary energy from ‘low-carbon’ by 2020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77083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California, </a:t>
                      </a:r>
                      <a:r>
                        <a:rPr lang="en-US" sz="1400" dirty="0" smtClean="0">
                          <a:latin typeface="Arial Narrow"/>
                          <a:cs typeface="Arial Narrow"/>
                        </a:rPr>
                        <a:t>USA</a:t>
                      </a:r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About 24% in total from hydro, geothermal, wind, biomass, etc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33% renewable electricity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by 2020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77083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Schleswig-Holstein, </a:t>
                      </a:r>
                      <a:r>
                        <a:rPr lang="en-US" sz="1400" dirty="0" smtClean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About 100% net in 2014 – mostly wind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300% under discussion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Vested Interests are spreading False Myths about Renewable Energy (RE)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17638"/>
            <a:ext cx="8940800" cy="5440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Myth:</a:t>
            </a:r>
            <a:r>
              <a:rPr lang="en-US" sz="2400" dirty="0" smtClean="0">
                <a:solidFill>
                  <a:srgbClr val="FFFF00"/>
                </a:solidFill>
                <a:latin typeface="Arial Narrow"/>
                <a:cs typeface="Arial Narrow"/>
              </a:rPr>
              <a:t> ‘</a:t>
            </a:r>
            <a:r>
              <a:rPr lang="en-US" sz="2400" dirty="0" smtClean="0">
                <a:latin typeface="Arial Narrow"/>
                <a:cs typeface="Arial Narrow"/>
              </a:rPr>
              <a:t>Base-load power stations, either coal or nuclear, are necessary, and RE cannot provide them’</a:t>
            </a:r>
          </a:p>
          <a:p>
            <a:pPr>
              <a:buNone/>
            </a:pPr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Myth:</a:t>
            </a:r>
            <a:r>
              <a:rPr lang="en-US" sz="2400" dirty="0" smtClean="0">
                <a:solidFill>
                  <a:srgbClr val="FFFF00"/>
                </a:solidFill>
                <a:latin typeface="Arial Narrow"/>
                <a:cs typeface="Arial Narrow"/>
              </a:rPr>
              <a:t> ‘</a:t>
            </a:r>
            <a:r>
              <a:rPr lang="en-US" sz="2400" dirty="0" smtClean="0">
                <a:latin typeface="Arial Narrow"/>
                <a:cs typeface="Arial Narrow"/>
              </a:rPr>
              <a:t>Base-load power stations must run continuously as backup for RE’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Myth:</a:t>
            </a:r>
            <a:r>
              <a:rPr lang="en-US" sz="2400" dirty="0" smtClean="0">
                <a:solidFill>
                  <a:srgbClr val="FFFF00"/>
                </a:solidFill>
                <a:latin typeface="Arial Narrow"/>
                <a:cs typeface="Arial Narrow"/>
              </a:rPr>
              <a:t> ‘</a:t>
            </a:r>
            <a:r>
              <a:rPr lang="en-US" sz="2400" dirty="0" smtClean="0">
                <a:latin typeface="Arial Narrow"/>
                <a:cs typeface="Arial Narrow"/>
              </a:rPr>
              <a:t>RE is too variable to make the predominant contribution to grid electricity supply without vast amounts of expensive electrical storage’</a:t>
            </a:r>
            <a:endParaRPr lang="en-US" sz="24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Myth:</a:t>
            </a:r>
            <a:r>
              <a:rPr lang="en-US" sz="2400" dirty="0" smtClean="0">
                <a:solidFill>
                  <a:srgbClr val="FFFF00"/>
                </a:solidFill>
                <a:latin typeface="Arial Narrow"/>
                <a:cs typeface="Arial Narrow"/>
              </a:rPr>
              <a:t> ‘</a:t>
            </a:r>
            <a:r>
              <a:rPr lang="en-US" sz="2400" dirty="0" smtClean="0">
                <a:latin typeface="Arial Narrow"/>
                <a:cs typeface="Arial Narrow"/>
              </a:rPr>
              <a:t>RE is too expensive’</a:t>
            </a:r>
            <a:endParaRPr lang="en-US" sz="24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>
              <a:buNone/>
            </a:pPr>
            <a:r>
              <a:rPr lang="en-US" sz="9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endParaRPr lang="en-US" sz="6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Myth:</a:t>
            </a:r>
            <a:r>
              <a:rPr lang="en-US" sz="2400" dirty="0" smtClean="0">
                <a:solidFill>
                  <a:srgbClr val="FFFF00"/>
                </a:solidFill>
                <a:latin typeface="Arial Narrow"/>
                <a:cs typeface="Arial Narrow"/>
              </a:rPr>
              <a:t> ‘</a:t>
            </a:r>
            <a:r>
              <a:rPr lang="en-US" sz="2400" dirty="0" smtClean="0">
                <a:latin typeface="Arial Narrow"/>
                <a:cs typeface="Arial Narrow"/>
              </a:rPr>
              <a:t>RE is too diffuse to run an industrial society’</a:t>
            </a:r>
            <a:endParaRPr lang="en-US" sz="24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endParaRPr lang="en-US" sz="6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Myth:</a:t>
            </a:r>
            <a:r>
              <a:rPr lang="en-US" sz="2400" dirty="0" smtClean="0">
                <a:solidFill>
                  <a:srgbClr val="FFFF00"/>
                </a:solidFill>
                <a:latin typeface="Arial Narrow"/>
                <a:cs typeface="Arial Narrow"/>
              </a:rPr>
              <a:t> ‘</a:t>
            </a:r>
            <a:r>
              <a:rPr lang="en-US" sz="2400" dirty="0" smtClean="0">
                <a:latin typeface="Arial Narrow"/>
                <a:cs typeface="Arial Narrow"/>
              </a:rPr>
              <a:t>RE is not ready to replace fossil fuels’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Myth:</a:t>
            </a:r>
            <a:r>
              <a:rPr lang="en-US" sz="2400" dirty="0" smtClean="0">
                <a:solidFill>
                  <a:srgbClr val="FFFF00"/>
                </a:solidFill>
                <a:latin typeface="Arial Narrow"/>
                <a:cs typeface="Arial Narrow"/>
              </a:rPr>
              <a:t> ‘</a:t>
            </a:r>
            <a:r>
              <a:rPr lang="en-US" sz="2400" dirty="0" smtClean="0">
                <a:latin typeface="Arial Narrow"/>
                <a:cs typeface="Arial Narrow"/>
              </a:rPr>
              <a:t>RE is responsible for the big increases in electricity prices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Myth</a:t>
            </a:r>
            <a:r>
              <a:rPr lang="en-US" sz="2400" dirty="0" smtClean="0">
                <a:latin typeface="Arial Narrow"/>
                <a:cs typeface="Arial Narrow"/>
              </a:rPr>
              <a:t>: ‘Wind &amp; solar have severe environmental and health impacts’</a:t>
            </a:r>
            <a:endParaRPr lang="en-US"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74637"/>
            <a:ext cx="8652933" cy="1520295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Why the Attacks?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89" dirty="0" smtClean="0"/>
              <a:t/>
            </a:r>
            <a:br>
              <a:rPr lang="en-US" sz="889" dirty="0" smtClean="0"/>
            </a:br>
            <a:r>
              <a:rPr lang="en-US" sz="2667" dirty="0" smtClean="0"/>
              <a:t>Renewable Electricity threatens big greenhouse gas emitting industries, state </a:t>
            </a:r>
            <a:r>
              <a:rPr lang="en-US" sz="2667" dirty="0" err="1" smtClean="0"/>
              <a:t>gov’t</a:t>
            </a:r>
            <a:r>
              <a:rPr lang="en-US" sz="2667" dirty="0" smtClean="0"/>
              <a:t> revenue, &amp; utility business models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2015068"/>
            <a:ext cx="8652933" cy="4842932"/>
          </a:xfrm>
        </p:spPr>
        <p:txBody>
          <a:bodyPr/>
          <a:lstStyle/>
          <a:p>
            <a:r>
              <a:rPr lang="en-US" dirty="0" smtClean="0"/>
              <a:t>‘Merit Order Effect’ at wholesale (generation) level</a:t>
            </a:r>
          </a:p>
          <a:p>
            <a:pPr lvl="1"/>
            <a:r>
              <a:rPr lang="en-US" dirty="0" smtClean="0"/>
              <a:t>Wind farms, with very low operating cost, are displacing coal-fired power stations and reducing wholesale price of electricity, South Australia, Germany, Denmark</a:t>
            </a:r>
          </a:p>
          <a:p>
            <a:endParaRPr lang="en-US" sz="800" dirty="0" smtClean="0"/>
          </a:p>
          <a:p>
            <a:r>
              <a:rPr lang="en-US" dirty="0" smtClean="0"/>
              <a:t>‘Death Spiral’ at distribution/retail level</a:t>
            </a:r>
          </a:p>
          <a:p>
            <a:pPr lvl="1"/>
            <a:r>
              <a:rPr lang="en-US" dirty="0" smtClean="0"/>
              <a:t>Growth in rooftop solar PV and increased energy efficiency are reducing demand for grid electricity 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Utilities &amp; big business lobbying federal &amp; state governments to stop growth in RE</a:t>
            </a:r>
          </a:p>
          <a:p>
            <a:pPr lvl="1"/>
            <a:r>
              <a:rPr lang="en-US" dirty="0" smtClean="0"/>
              <a:t>Government policies try to stop growth of RE</a:t>
            </a:r>
          </a:p>
          <a:p>
            <a:pPr lvl="1"/>
            <a:r>
              <a:rPr lang="en-US" dirty="0" smtClean="0"/>
              <a:t>False myths disseminated by malicious and lazy media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829"/>
          </a:xfrm>
        </p:spPr>
        <p:txBody>
          <a:bodyPr/>
          <a:lstStyle/>
          <a:p>
            <a:r>
              <a:rPr lang="en-US" dirty="0" err="1" smtClean="0"/>
              <a:t>Mythbusting</a:t>
            </a:r>
            <a:r>
              <a:rPr lang="en-US" dirty="0" smtClean="0"/>
              <a:t> by Two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3" y="1524000"/>
            <a:ext cx="7653868" cy="5012267"/>
          </a:xfrm>
        </p:spPr>
        <p:txBody>
          <a:bodyPr>
            <a:normAutofit/>
          </a:bodyPr>
          <a:lstStyle/>
          <a:p>
            <a:r>
              <a:rPr lang="en-US" dirty="0" smtClean="0"/>
              <a:t>Practical experience</a:t>
            </a:r>
          </a:p>
          <a:p>
            <a:pPr>
              <a:buNone/>
            </a:pPr>
            <a:r>
              <a:rPr lang="en-US" sz="600" dirty="0" smtClean="0"/>
              <a:t> </a:t>
            </a:r>
          </a:p>
          <a:p>
            <a:pPr lvl="1"/>
            <a:r>
              <a:rPr lang="en-US" dirty="0" smtClean="0"/>
              <a:t>Denmark: wind supplied 39% of electricity consumption in 2014</a:t>
            </a:r>
          </a:p>
          <a:p>
            <a:pPr lvl="1"/>
            <a:r>
              <a:rPr lang="en-US" dirty="0" smtClean="0"/>
              <a:t>South Australia: about 33% wind + 6% rooftop solar PV in 2014 </a:t>
            </a:r>
          </a:p>
          <a:p>
            <a:pPr>
              <a:buNone/>
            </a:pPr>
            <a:endParaRPr lang="en-US" sz="1200" dirty="0" smtClean="0"/>
          </a:p>
          <a:p>
            <a:endParaRPr lang="en-US" sz="1800" dirty="0" smtClean="0"/>
          </a:p>
          <a:p>
            <a:r>
              <a:rPr lang="en-US" sz="2400" dirty="0" smtClean="0"/>
              <a:t>Hourly computer simulations of demand and supply by 80−100% renewable electricity in many countries</a:t>
            </a:r>
          </a:p>
          <a:p>
            <a:endParaRPr lang="en-US" sz="600" dirty="0" smtClean="0"/>
          </a:p>
          <a:p>
            <a:pPr lvl="1"/>
            <a:r>
              <a:rPr lang="en-US" dirty="0" smtClean="0"/>
              <a:t>Over 30 studies of states/provinces, countries, regions and whole world</a:t>
            </a:r>
          </a:p>
          <a:p>
            <a:pPr lvl="1"/>
            <a:r>
              <a:rPr lang="en-US" dirty="0" smtClean="0"/>
              <a:t>These find that renewable electricity systems can be just as reliable as conventional systems</a:t>
            </a:r>
          </a:p>
          <a:p>
            <a:pPr lvl="1"/>
            <a:r>
              <a:rPr lang="en-US" dirty="0" smtClean="0"/>
              <a:t>Predominantly renewable electricity systems are affordable</a:t>
            </a:r>
          </a:p>
          <a:p>
            <a:pPr lvl="1"/>
            <a:r>
              <a:rPr lang="en-US" dirty="0" smtClean="0"/>
              <a:t>Myths hostile to RE are busted</a:t>
            </a:r>
          </a:p>
          <a:p>
            <a:endParaRPr lang="en-US" sz="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4770"/>
            <a:ext cx="9144000" cy="1588029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UNSW Simulation Models of 100% Renewable Electricity (RE) in National Electricity Market</a:t>
            </a:r>
            <a:r>
              <a:rPr lang="en-US" sz="2400" dirty="0" smtClean="0">
                <a:latin typeface="Arial Narrow"/>
                <a:cs typeface="Arial Narrow"/>
              </a:rPr>
              <a:t> (NEM)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(Journal papers by Elliston, </a:t>
            </a:r>
            <a:r>
              <a:rPr lang="en-US" sz="2000" dirty="0" err="1" smtClean="0"/>
              <a:t>MacGill</a:t>
            </a:r>
            <a:r>
              <a:rPr lang="en-US" sz="2000" dirty="0" smtClean="0"/>
              <a:t> and Diesendorf 2012, 2013, 2014)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082799"/>
            <a:ext cx="6045200" cy="477520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595" dirty="0" smtClean="0">
                <a:latin typeface="Arial Narrow"/>
                <a:cs typeface="Arial Narrow"/>
              </a:rPr>
              <a:t>Hourly data on electricity demand, solar &amp; wind for NEM, initially spanning 2010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541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595" dirty="0" smtClean="0">
                <a:latin typeface="Arial Narrow"/>
                <a:cs typeface="Arial Narrow"/>
              </a:rPr>
              <a:t>All commercially available  RE technologies scaled up</a:t>
            </a:r>
          </a:p>
          <a:p>
            <a:endParaRPr lang="en-US" sz="541" dirty="0" smtClean="0">
              <a:latin typeface="Arial Narrow"/>
              <a:cs typeface="Arial Narrow"/>
            </a:endParaRPr>
          </a:p>
          <a:p>
            <a:r>
              <a:rPr lang="en-US" sz="2595" dirty="0" smtClean="0">
                <a:latin typeface="Arial Narrow"/>
                <a:cs typeface="Arial Narrow"/>
              </a:rPr>
              <a:t>Simulation model built by Ben Elliston: hourly time-steps through 2010, balancing supply and demand; maintaining reliability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541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595" dirty="0" smtClean="0">
                <a:latin typeface="Arial Narrow"/>
                <a:cs typeface="Arial Narrow"/>
              </a:rPr>
              <a:t>Cost projections to 2030 by BREE (2012)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541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595" dirty="0" smtClean="0">
                <a:latin typeface="Arial Narrow"/>
                <a:cs typeface="Arial Narrow"/>
              </a:rPr>
              <a:t>Economic optimal mix evaluated</a:t>
            </a:r>
            <a:endParaRPr lang="en-US" sz="6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541" dirty="0" smtClean="0">
              <a:latin typeface="Arial Narrow"/>
              <a:cs typeface="Arial Narrow"/>
            </a:endParaRPr>
          </a:p>
          <a:p>
            <a:r>
              <a:rPr lang="en-US" sz="2595" dirty="0" smtClean="0">
                <a:latin typeface="Arial Narrow"/>
                <a:cs typeface="Arial Narrow"/>
              </a:rPr>
              <a:t>Simplified transmission model </a:t>
            </a:r>
          </a:p>
          <a:p>
            <a:pPr>
              <a:buNone/>
            </a:pPr>
            <a:endParaRPr lang="en-US" sz="541" dirty="0" smtClean="0">
              <a:latin typeface="Arial Narrow"/>
              <a:cs typeface="Arial Narrow"/>
            </a:endParaRPr>
          </a:p>
          <a:p>
            <a:r>
              <a:rPr lang="en-US" sz="2595" dirty="0" smtClean="0">
                <a:latin typeface="Arial Narrow"/>
                <a:cs typeface="Arial Narrow"/>
              </a:rPr>
              <a:t>Comparison fossil fuelled scenarios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dirty="0" smtClean="0">
              <a:latin typeface="Arial Narrow"/>
              <a:cs typeface="Arial Narrow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1892" y="2472267"/>
            <a:ext cx="2912108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Supply and Demand for a Typical Week in Summer 2010 – Optimal Mix of RE in NEM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32925"/>
            <a:ext cx="9129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Supplying base-load demand is easy in summer; negligible gas turbine energy used.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3468" y="4758267"/>
            <a:ext cx="118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Wind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5334" y="4453467"/>
            <a:ext cx="49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PV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439067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Arial Narrow"/>
                <a:cs typeface="Arial Narrow"/>
              </a:rPr>
              <a:t>CST</a:t>
            </a:r>
            <a:endParaRPr lang="en-US" sz="2000" b="1" dirty="0">
              <a:solidFill>
                <a:schemeClr val="bg2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6092" y="1828800"/>
            <a:ext cx="56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GT</a:t>
            </a:r>
            <a:endParaRPr lang="en-US" sz="2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028701" y="2523392"/>
            <a:ext cx="685800" cy="21101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2677" y="1828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Hydro</a:t>
            </a:r>
            <a:endParaRPr lang="en-US" sz="2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445977" y="2335823"/>
            <a:ext cx="533400" cy="2813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 descr="jan20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46" b="-2246"/>
          <a:stretch>
            <a:fillRect/>
          </a:stretch>
        </p:blipFill>
        <p:spPr>
          <a:xfrm>
            <a:off x="422031" y="1332122"/>
            <a:ext cx="8229600" cy="492162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3398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Supply and Demand for a more Challenging Period in Winter 2010 − Optimal Mix of RE in NEM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30176"/>
            <a:ext cx="913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In calm winter evenings following cloudy days, gas turbines &amp; demand management are important. 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1" y="353906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7601" y="4842934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90449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Hydro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1267" y="323129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PV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11" name="Content Placeholder 10" descr="jun20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72" b="-1472"/>
          <a:stretch>
            <a:fillRect/>
          </a:stretch>
        </p:blipFill>
        <p:spPr>
          <a:xfrm>
            <a:off x="795866" y="1290056"/>
            <a:ext cx="7926103" cy="47401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0918"/>
          </a:xfrm>
        </p:spPr>
        <p:txBody>
          <a:bodyPr>
            <a:normAutofit/>
          </a:bodyPr>
          <a:lstStyle/>
          <a:p>
            <a:r>
              <a:rPr lang="en-US" sz="556" dirty="0" smtClean="0"/>
              <a:t/>
            </a:r>
            <a:br>
              <a:rPr lang="en-US" sz="556" dirty="0" smtClean="0"/>
            </a:br>
            <a:r>
              <a:rPr lang="en-US" dirty="0" smtClean="0"/>
              <a:t>100% RE Least-Cost Energy Generation Mix 2030 projected costs by BREE </a:t>
            </a:r>
            <a:br>
              <a:rPr lang="en-US" dirty="0" smtClean="0"/>
            </a:br>
            <a:r>
              <a:rPr lang="en-US" sz="2400" dirty="0" smtClean="0">
                <a:solidFill>
                  <a:srgbClr val="FFFFFF"/>
                </a:solidFill>
              </a:rPr>
              <a:t> 5% Discount Rate; no extra transmission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30111" y="1975556"/>
          <a:ext cx="7219244" cy="361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350933"/>
            <a:ext cx="816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Technology costs projected to 2030 by BREE (2012).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GT is gas turbines burning renewable fuels; reduced to 2% by geographic dispersion of wind farms.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CST is concentrated solar thermal with thermal storage.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33" y="2743200"/>
            <a:ext cx="1845735" cy="193899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Note: Variable RE contributes two-thirds of annual energy and reliability is maintained!</a:t>
            </a:r>
            <a:endParaRPr lang="en-U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Myth: “Base-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oad power 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tations are needed”</a:t>
            </a:r>
            <a:endParaRPr lang="en-US" sz="3200" dirty="0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39940" name="Picture 4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21" y="1066801"/>
            <a:ext cx="5205046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5977467" y="1066801"/>
            <a:ext cx="31053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Traditional concept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 Narrow"/>
                <a:ea typeface="Arial" pitchFamily="-1" charset="0"/>
                <a:cs typeface="Arial Narrow"/>
              </a:rPr>
              <a:t>(base-load power stations supply base-load demand)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busted</a:t>
            </a:r>
            <a:endParaRPr lang="en-US" sz="2800" dirty="0">
              <a:solidFill>
                <a:srgbClr val="FFFFFF"/>
              </a:solidFill>
              <a:latin typeface="Arial Narrow"/>
              <a:ea typeface="Arial" pitchFamily="-1" charset="0"/>
              <a:cs typeface="Arial Narrow"/>
            </a:endParaRPr>
          </a:p>
        </p:txBody>
      </p:sp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6220618" y="3793460"/>
            <a:ext cx="252783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New </a:t>
            </a:r>
            <a:r>
              <a:rPr lang="en-US" sz="2800" dirty="0" smtClean="0">
                <a:solidFill>
                  <a:srgbClr val="FFFFFF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concept replaces traditional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 Narrow"/>
                <a:ea typeface="Arial" pitchFamily="-65" charset="0"/>
                <a:cs typeface="Arial Narrow"/>
              </a:rPr>
              <a:t>100% RE without base-load </a:t>
            </a:r>
            <a:r>
              <a:rPr lang="en-US" sz="2000" dirty="0">
                <a:solidFill>
                  <a:srgbClr val="FFFFFF"/>
                </a:solidFill>
                <a:latin typeface="Arial Narrow"/>
                <a:ea typeface="Arial" pitchFamily="-65" charset="0"/>
                <a:cs typeface="Arial Narrow"/>
              </a:rPr>
              <a:t>power 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  <a:ea typeface="Arial" pitchFamily="-65" charset="0"/>
                <a:cs typeface="Arial Narrow"/>
              </a:rPr>
              <a:t>stations; variable + flexible stations meet demand reliably</a:t>
            </a:r>
            <a:endParaRPr lang="en-US" sz="2000" dirty="0">
              <a:solidFill>
                <a:srgbClr val="FFFFFF"/>
              </a:solidFill>
              <a:latin typeface="Arial Narrow"/>
              <a:ea typeface="Arial" pitchFamily="-65" charset="0"/>
              <a:cs typeface="Arial Narrow"/>
            </a:endParaRPr>
          </a:p>
        </p:txBody>
      </p:sp>
      <p:pic>
        <p:nvPicPr>
          <p:cNvPr id="11" name="Picture 10" descr="updated_diagram-colo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21" y="4114800"/>
            <a:ext cx="5266267" cy="2741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2667" y="5823578"/>
            <a:ext cx="157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/>
                <a:cs typeface="Arial Narrow"/>
              </a:rPr>
              <a:t>Wind; PV</a:t>
            </a:r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7867" y="4978400"/>
            <a:ext cx="155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 Narrow"/>
                <a:cs typeface="Arial Narrow"/>
              </a:rPr>
              <a:t>Hydro; GT; CST</a:t>
            </a:r>
            <a:endParaRPr lang="en-US" sz="12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pic>
        <p:nvPicPr>
          <p:cNvPr id="9" name="Picture 8" descr="Mythbust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648" y="3067349"/>
            <a:ext cx="1784085" cy="7701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Meeting Demand without 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Base-load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595" dirty="0" smtClean="0">
                <a:latin typeface="Arial Narrow"/>
                <a:cs typeface="Arial Narrow"/>
              </a:rPr>
              <a:t>Renewable electricity supplied by mix of variable plants (wind and PV without storage) and flexible/</a:t>
            </a:r>
            <a:r>
              <a:rPr lang="en-US" sz="2595" dirty="0" err="1" smtClean="0">
                <a:latin typeface="Arial Narrow"/>
                <a:cs typeface="Arial Narrow"/>
              </a:rPr>
              <a:t>dispatchable</a:t>
            </a:r>
            <a:r>
              <a:rPr lang="en-US" sz="2595" dirty="0" smtClean="0">
                <a:latin typeface="Arial Narrow"/>
                <a:cs typeface="Arial Narrow"/>
              </a:rPr>
              <a:t> plants (CST with thermal storage, hydro with storage, </a:t>
            </a:r>
            <a:r>
              <a:rPr lang="en-US" sz="2595" dirty="0" err="1" smtClean="0">
                <a:latin typeface="Arial Narrow"/>
                <a:cs typeface="Arial Narrow"/>
              </a:rPr>
              <a:t>biofuelled</a:t>
            </a:r>
            <a:r>
              <a:rPr lang="en-US" sz="2595" dirty="0" smtClean="0">
                <a:latin typeface="Arial Narrow"/>
                <a:cs typeface="Arial Narrow"/>
              </a:rPr>
              <a:t> gas turbines)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8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595" dirty="0" smtClean="0">
                <a:latin typeface="Arial Narrow"/>
                <a:cs typeface="Arial Narrow"/>
              </a:rPr>
              <a:t>Flexible plants (together with improved weather forecasting) balance the fluctuations in power output from inflexible plants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8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595" dirty="0" smtClean="0">
                <a:latin typeface="Arial Narrow"/>
                <a:cs typeface="Arial Narrow"/>
              </a:rPr>
              <a:t>Demand management in a ‘smart grid’ can also play an important low-cost role.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8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595" dirty="0" smtClean="0">
                <a:latin typeface="Arial Narrow"/>
                <a:cs typeface="Arial Narrow"/>
              </a:rPr>
              <a:t>Key parameter is reliability of the whole supply-demand system, not reliability of individual technologies. Reliability criterion satisfied in all simulations: unmet annual energy &lt; 0.002% of annual demand</a:t>
            </a:r>
          </a:p>
          <a:p>
            <a:endParaRPr 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048000" cy="4343400"/>
          </a:xfrm>
        </p:spPr>
        <p:txBody>
          <a:bodyPr/>
          <a:lstStyle/>
          <a:p>
            <a:r>
              <a:rPr lang="en-US" sz="3200" dirty="0" smtClean="0"/>
              <a:t>Trend in Annual and 10-Year Average Temperatures</a:t>
            </a:r>
            <a:br>
              <a:rPr lang="en-US" sz="3200" dirty="0" smtClean="0"/>
            </a:br>
            <a:r>
              <a:rPr lang="en-US" sz="3200" dirty="0" smtClean="0"/>
              <a:t>1850−2012</a:t>
            </a:r>
            <a:br>
              <a:rPr lang="en-US" sz="32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000" dirty="0" smtClean="0">
                <a:latin typeface="+mn-lt"/>
              </a:rPr>
              <a:t>Combined land &amp; ocean surface data averaged over globe.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Source: IPCC (2013-14)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5A9E2-136C-5D42-BE21-5EF54B5B5108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6400800" y="3886200"/>
            <a:ext cx="2057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Source: IPCC (2013) 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 descr="Screen Shot 2014-08-26 at 9.25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67" y="0"/>
            <a:ext cx="6112933" cy="67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138478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321733"/>
            <a:ext cx="8932985" cy="1270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UNSW’s</a:t>
            </a:r>
            <a:r>
              <a:rPr lang="en-US" sz="3200" dirty="0" smtClean="0"/>
              <a:t> Four Comparison Scenarios </a:t>
            </a:r>
            <a:br>
              <a:rPr lang="en-US" sz="3200" dirty="0" smtClean="0"/>
            </a:br>
            <a:r>
              <a:rPr lang="en-US" sz="2400" dirty="0" smtClean="0"/>
              <a:t>None in AEMO (2013) study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896533"/>
            <a:ext cx="8370277" cy="44958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400" b="0" dirty="0" smtClean="0">
                <a:latin typeface="Arial Narrow"/>
                <a:cs typeface="Arial Narrow"/>
              </a:rPr>
              <a:t>Most efficient commercially available fossil power stations (no CCS); GHG emissions still 81% of existing system </a:t>
            </a:r>
            <a:r>
              <a:rPr lang="en-US" sz="2400" b="1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r>
              <a:rPr lang="en-US" sz="2400" b="1" dirty="0" smtClean="0">
                <a:latin typeface="Arial Narrow"/>
                <a:cs typeface="Arial Narrow"/>
              </a:rPr>
              <a:t> </a:t>
            </a:r>
            <a:r>
              <a:rPr lang="en-US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unacceptable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!</a:t>
            </a:r>
          </a:p>
          <a:p>
            <a:pPr>
              <a:buClr>
                <a:srgbClr val="FFFF00"/>
              </a:buClr>
              <a:buFont typeface="+mj-lt"/>
              <a:buAutoNum type="arabicPeriod"/>
            </a:pPr>
            <a:endParaRPr lang="en-US" sz="800" b="0" dirty="0" smtClean="0">
              <a:latin typeface="Arial Narrow"/>
              <a:cs typeface="Arial Narrow"/>
            </a:endParaRP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400" b="0" dirty="0" smtClean="0">
                <a:latin typeface="Arial Narrow"/>
                <a:cs typeface="Arial Narrow"/>
              </a:rPr>
              <a:t>All gas (no CCS), base-load combined cycle and peak-load open cycle; GHG emissions 40% of existing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r>
              <a:rPr lang="en-US" sz="2400" dirty="0" smtClean="0">
                <a:cs typeface="Arial Narrow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unacceptable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!</a:t>
            </a:r>
            <a:endParaRPr lang="en-US" sz="24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+mj-lt"/>
              <a:buAutoNum type="arabicPeriod"/>
            </a:pPr>
            <a:endParaRPr lang="en-US" sz="800" b="0" dirty="0" smtClean="0">
              <a:latin typeface="Arial Narrow"/>
              <a:cs typeface="Arial Narrow"/>
            </a:endParaRP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400" b="0" dirty="0" smtClean="0">
                <a:latin typeface="Arial Narrow"/>
                <a:cs typeface="Arial Narrow"/>
              </a:rPr>
              <a:t>Base-load coal with CCS </a:t>
            </a:r>
            <a:r>
              <a:rPr lang="en-US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(unproven technology)</a:t>
            </a:r>
            <a:r>
              <a:rPr lang="en-US" sz="2400" b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smtClean="0">
                <a:latin typeface="Arial Narrow"/>
                <a:cs typeface="Arial Narrow"/>
              </a:rPr>
              <a:t>+ peak-load gas turbines </a:t>
            </a:r>
          </a:p>
          <a:p>
            <a:pPr>
              <a:buClr>
                <a:srgbClr val="FFFF00"/>
              </a:buClr>
              <a:buFont typeface="+mj-lt"/>
              <a:buAutoNum type="arabicPeriod"/>
            </a:pPr>
            <a:endParaRPr lang="en-US" sz="800" dirty="0" smtClean="0">
              <a:latin typeface="Arial Narrow"/>
              <a:cs typeface="Arial Narrow"/>
            </a:endParaRP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400" b="0" dirty="0" smtClean="0">
                <a:latin typeface="Arial Narrow"/>
                <a:cs typeface="Arial Narrow"/>
              </a:rPr>
              <a:t>Base-load gas </a:t>
            </a:r>
            <a:r>
              <a:rPr lang="en-US" sz="2400" dirty="0" smtClean="0">
                <a:cs typeface="Arial Narrow"/>
              </a:rPr>
              <a:t>with CCS </a:t>
            </a:r>
            <a:r>
              <a:rPr lang="en-US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(unproven technology)</a:t>
            </a:r>
            <a:r>
              <a:rPr lang="en-US" sz="2400" dirty="0" smtClean="0">
                <a:cs typeface="Arial Narrow"/>
              </a:rPr>
              <a:t> + </a:t>
            </a:r>
            <a:r>
              <a:rPr lang="en-US" sz="2400" b="0" dirty="0" smtClean="0">
                <a:latin typeface="Arial Narrow"/>
                <a:cs typeface="Arial Narrow"/>
              </a:rPr>
              <a:t>peak-load gas turbines</a:t>
            </a:r>
            <a:endParaRPr lang="en-US" sz="2400" b="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74638"/>
            <a:ext cx="86529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Annual CO</a:t>
            </a:r>
            <a:r>
              <a:rPr lang="en-US" baseline="-25000" dirty="0" smtClean="0"/>
              <a:t>2</a:t>
            </a:r>
            <a:r>
              <a:rPr lang="en-US" dirty="0" smtClean="0"/>
              <a:t> Emissions from 4 comparison Fossil Fuel Scenarios in NEM</a:t>
            </a:r>
            <a:endParaRPr lang="en-US" dirty="0"/>
          </a:p>
        </p:txBody>
      </p:sp>
      <p:pic>
        <p:nvPicPr>
          <p:cNvPr id="4" name="Content Placeholder 3" descr="EmissionsFrom4FossilScenario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666" r="-566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810000" y="2844800"/>
            <a:ext cx="250613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Unacceptable emissions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833800" y="3562865"/>
            <a:ext cx="714401" cy="1693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 flipV="1">
            <a:off x="3285082" y="3029466"/>
            <a:ext cx="524919" cy="18466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9200" y="3640666"/>
            <a:ext cx="2353733" cy="3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Unproven technologies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00133" y="4009999"/>
            <a:ext cx="1371600" cy="112080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32463" y="4477669"/>
            <a:ext cx="935345" cy="159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1333" y="4009999"/>
            <a:ext cx="88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Mostly coal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284133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gas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08800" y="51308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99339" y="4946135"/>
            <a:ext cx="812003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274638"/>
            <a:ext cx="86360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Summary: Economics of the Four</a:t>
            </a:r>
            <a:br>
              <a:rPr lang="en-US" dirty="0" smtClean="0"/>
            </a:br>
            <a:r>
              <a:rPr lang="en-US" dirty="0" smtClean="0"/>
              <a:t>Fossil-Fuelled Comparison Scenarios</a:t>
            </a:r>
            <a:endParaRPr lang="en-US" dirty="0"/>
          </a:p>
        </p:txBody>
      </p:sp>
      <p:pic>
        <p:nvPicPr>
          <p:cNvPr id="4" name="Content Placeholder 3" descr="EmissionsFrom4FossilScenario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666" r="-5666"/>
          <a:stretch>
            <a:fillRect/>
          </a:stretch>
        </p:blipFill>
        <p:spPr>
          <a:xfrm>
            <a:off x="2316029" y="1963622"/>
            <a:ext cx="5969793" cy="3283156"/>
          </a:xfrm>
        </p:spPr>
      </p:pic>
      <p:sp>
        <p:nvSpPr>
          <p:cNvPr id="5" name="TextBox 4"/>
          <p:cNvSpPr txBox="1"/>
          <p:nvPr/>
        </p:nvSpPr>
        <p:spPr>
          <a:xfrm>
            <a:off x="4334933" y="2660134"/>
            <a:ext cx="250613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Unacceptable emissions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214020" y="3427399"/>
            <a:ext cx="797455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810000" y="2833931"/>
            <a:ext cx="558798" cy="39106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9200" y="3235074"/>
            <a:ext cx="2353733" cy="3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Unproven technologies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588000" y="3605200"/>
            <a:ext cx="1253066" cy="96759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298936" y="3894268"/>
            <a:ext cx="967596" cy="38946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7867" y="1417638"/>
            <a:ext cx="863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CCS is hypothetical carbon capture and storage; CCGT is combined cycle gas turbine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867" y="4012381"/>
            <a:ext cx="1981200" cy="2031325"/>
          </a:xfrm>
          <a:prstGeom prst="rect">
            <a:avLst/>
          </a:prstGeom>
          <a:noFill/>
          <a:ln w="28575" cmpd="sng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rial Narrow"/>
                <a:cs typeface="Arial Narrow"/>
              </a:rPr>
              <a:t>Efficient fossil</a:t>
            </a: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100% RE competes either if CO</a:t>
            </a:r>
            <a:r>
              <a:rPr lang="en-US" baseline="-25000" dirty="0" smtClean="0">
                <a:solidFill>
                  <a:schemeClr val="bg1"/>
                </a:solidFill>
                <a:latin typeface="Arial Narrow"/>
                <a:cs typeface="Arial Narrow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 price is $50-100 per </a:t>
            </a:r>
            <a:r>
              <a:rPr lang="en-US" dirty="0" err="1" smtClean="0">
                <a:solidFill>
                  <a:schemeClr val="bg1"/>
                </a:solidFill>
                <a:latin typeface="Arial Narrow"/>
                <a:cs typeface="Arial Narrow"/>
              </a:rPr>
              <a:t>tonne</a:t>
            </a: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, or fossil subsidies of $10 billion p.a. transferred to RE</a:t>
            </a:r>
            <a:endParaRPr lang="en-US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269067" y="4292600"/>
            <a:ext cx="1502435" cy="5080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09972" y="5294068"/>
            <a:ext cx="2739361" cy="1200329"/>
          </a:xfrm>
          <a:prstGeom prst="rect">
            <a:avLst/>
          </a:prstGeom>
          <a:noFill/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All gas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: 100% RE competes if domestic gas prices increase to near export prices; already happened in </a:t>
            </a:r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Qld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. 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8002" y="5571067"/>
            <a:ext cx="2362991" cy="923330"/>
          </a:xfrm>
          <a:prstGeom prst="rect">
            <a:avLst/>
          </a:prstGeom>
          <a:noFill/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Fossil + CCS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100% RE competes almost everywhere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3975425" y="4415047"/>
            <a:ext cx="950667" cy="807377"/>
          </a:xfrm>
          <a:prstGeom prst="line">
            <a:avLst/>
          </a:prstGeom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672667" y="5266267"/>
            <a:ext cx="609601" cy="2"/>
          </a:xfrm>
          <a:prstGeom prst="line">
            <a:avLst/>
          </a:prstGeom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977467" y="4961467"/>
            <a:ext cx="694268" cy="609605"/>
          </a:xfrm>
          <a:prstGeom prst="line">
            <a:avLst/>
          </a:prstGeom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2"/>
          </a:xfrm>
        </p:spPr>
        <p:txBody>
          <a:bodyPr/>
          <a:lstStyle/>
          <a:p>
            <a:r>
              <a:rPr lang="en-US" dirty="0" smtClean="0"/>
              <a:t>Myth: “Renewable energy is too diffuse”</a:t>
            </a:r>
            <a:br>
              <a:rPr lang="en-US" dirty="0" smtClean="0"/>
            </a:br>
            <a:r>
              <a:rPr lang="en-US" sz="2400" dirty="0" smtClean="0"/>
              <a:t>Back-of-envelope with NEM Electricity Demand 250 </a:t>
            </a:r>
            <a:r>
              <a:rPr lang="en-US" sz="2400" dirty="0" err="1" smtClean="0"/>
              <a:t>TWh/y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325562"/>
            <a:ext cx="8246533" cy="5532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Wind farms provide 50% of electricity = 125 </a:t>
            </a:r>
            <a:r>
              <a:rPr lang="en-US" sz="2400" dirty="0" err="1" smtClean="0"/>
              <a:t>TWh/y</a:t>
            </a:r>
            <a:r>
              <a:rPr lang="en-US" sz="2400" dirty="0" smtClean="0"/>
              <a:t> </a:t>
            </a:r>
          </a:p>
          <a:p>
            <a:endParaRPr lang="en-US" sz="800" dirty="0" smtClean="0"/>
          </a:p>
          <a:p>
            <a:r>
              <a:rPr lang="en-US" sz="2400" dirty="0" smtClean="0"/>
              <a:t>Rooftop solar PV supplies 25% of total electricity demand: 0 land area</a:t>
            </a:r>
          </a:p>
          <a:p>
            <a:endParaRPr lang="en-US" sz="800" dirty="0" smtClean="0"/>
          </a:p>
          <a:p>
            <a:r>
              <a:rPr lang="en-US" sz="2400" dirty="0" smtClean="0"/>
              <a:t>Hydro and gas turbines provide 10% of electricity &amp; occupy negligible additional land if </a:t>
            </a:r>
            <a:r>
              <a:rPr lang="en-US" sz="2400" dirty="0" err="1" smtClean="0"/>
              <a:t>GTs</a:t>
            </a:r>
            <a:r>
              <a:rPr lang="en-US" sz="2400" dirty="0" smtClean="0"/>
              <a:t> fuelled by </a:t>
            </a:r>
            <a:r>
              <a:rPr lang="en-US" sz="2400" dirty="0" err="1" smtClean="0"/>
              <a:t>ag</a:t>
            </a:r>
            <a:r>
              <a:rPr lang="en-US" sz="2400" dirty="0" smtClean="0"/>
              <a:t>. &amp; plantation forestry residues</a:t>
            </a:r>
          </a:p>
          <a:p>
            <a:endParaRPr lang="en-US" sz="800" dirty="0" smtClean="0"/>
          </a:p>
          <a:p>
            <a:r>
              <a:rPr lang="en-US" sz="2400" dirty="0" smtClean="0"/>
              <a:t>On-ground solar supplies 15% of </a:t>
            </a:r>
            <a:r>
              <a:rPr lang="en-US" sz="2400" dirty="0" smtClean="0"/>
              <a:t>electricity</a:t>
            </a:r>
          </a:p>
          <a:p>
            <a:pPr lvl="1"/>
            <a:endParaRPr lang="en-US" sz="800" baseline="300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Total land area occupied = 0.056</a:t>
            </a:r>
            <a:r>
              <a:rPr lang="en-US" sz="2400" dirty="0" smtClean="0">
                <a:ea typeface="ＭＳ ゴシック"/>
              </a:rPr>
              <a:t>−</a:t>
            </a:r>
            <a:r>
              <a:rPr lang="en-US" sz="2400" dirty="0" smtClean="0"/>
              <a:t>0.086%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of NEM states’ total land area</a:t>
            </a:r>
            <a:endParaRPr lang="en-US" sz="2400" baseline="30000" dirty="0" smtClean="0"/>
          </a:p>
          <a:p>
            <a:pPr lvl="1"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71"/>
            <a:ext cx="8229600" cy="876829"/>
          </a:xfrm>
        </p:spPr>
        <p:txBody>
          <a:bodyPr/>
          <a:lstStyle/>
          <a:p>
            <a:r>
              <a:rPr lang="en-US" dirty="0" smtClean="0"/>
              <a:t>Busted Myths about 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83600" cy="4961467"/>
          </a:xfrm>
        </p:spPr>
        <p:txBody>
          <a:bodyPr>
            <a:normAutofit fontScale="85000" lnSpcReduction="10000"/>
          </a:bodyPr>
          <a:lstStyle/>
          <a:p>
            <a:r>
              <a:rPr lang="en-US" sz="2595" dirty="0" smtClean="0">
                <a:solidFill>
                  <a:srgbClr val="FFFF00"/>
                </a:solidFill>
              </a:rPr>
              <a:t>Myth: ‘</a:t>
            </a:r>
            <a:r>
              <a:rPr lang="en-US" sz="2595" dirty="0" smtClean="0"/>
              <a:t>Renewable energy cannot provide base-load power.’ Myth is based on false notion that base-load demand must be supplied by base-load power stations − </a:t>
            </a:r>
            <a:r>
              <a:rPr lang="en-US" sz="2595" dirty="0" smtClean="0">
                <a:solidFill>
                  <a:srgbClr val="FF0000"/>
                </a:solidFill>
              </a:rPr>
              <a:t>BUSTED as irrelevant</a:t>
            </a:r>
            <a:r>
              <a:rPr lang="en-US" sz="2595" dirty="0" smtClean="0"/>
              <a:t> </a:t>
            </a:r>
          </a:p>
          <a:p>
            <a:pPr>
              <a:buNone/>
            </a:pPr>
            <a:endParaRPr lang="en-US" sz="865" dirty="0" smtClean="0"/>
          </a:p>
          <a:p>
            <a:r>
              <a:rPr lang="en-US" sz="2595" dirty="0" smtClean="0">
                <a:solidFill>
                  <a:srgbClr val="FFFF00"/>
                </a:solidFill>
              </a:rPr>
              <a:t>Myth: ‘</a:t>
            </a:r>
            <a:r>
              <a:rPr lang="en-US" sz="2595" dirty="0" smtClean="0"/>
              <a:t>Renewable energy is too variable or intermittent to make the predominant contribution to grid electricity supply − </a:t>
            </a:r>
            <a:r>
              <a:rPr lang="en-US" sz="2595" dirty="0" smtClean="0">
                <a:solidFill>
                  <a:srgbClr val="FF0000"/>
                </a:solidFill>
              </a:rPr>
              <a:t>BUSTED</a:t>
            </a:r>
            <a:r>
              <a:rPr lang="en-US" sz="2595" dirty="0" smtClean="0"/>
              <a:t> </a:t>
            </a:r>
          </a:p>
          <a:p>
            <a:endParaRPr lang="en-US" sz="865" dirty="0" smtClean="0"/>
          </a:p>
          <a:p>
            <a:r>
              <a:rPr lang="en-US" sz="2595" dirty="0" smtClean="0">
                <a:solidFill>
                  <a:srgbClr val="FFFF00"/>
                </a:solidFill>
              </a:rPr>
              <a:t>Myth: ‘</a:t>
            </a:r>
            <a:r>
              <a:rPr lang="en-US" sz="2595" dirty="0" smtClean="0"/>
              <a:t>Coal-fired power stations must run continuously as backup’ − </a:t>
            </a:r>
            <a:r>
              <a:rPr lang="en-US" sz="2595" dirty="0" smtClean="0">
                <a:solidFill>
                  <a:srgbClr val="FF0000"/>
                </a:solidFill>
              </a:rPr>
              <a:t>BUSTED by both experience &amp; simulations</a:t>
            </a:r>
          </a:p>
          <a:p>
            <a:endParaRPr lang="en-US" sz="865" dirty="0" smtClean="0"/>
          </a:p>
          <a:p>
            <a:r>
              <a:rPr lang="en-US" sz="2595" dirty="0" smtClean="0">
                <a:solidFill>
                  <a:srgbClr val="FFFF00"/>
                </a:solidFill>
              </a:rPr>
              <a:t>Myth: ‘</a:t>
            </a:r>
            <a:r>
              <a:rPr lang="en-US" sz="2595" dirty="0" smtClean="0"/>
              <a:t>Renewable energy is too expensive’ − </a:t>
            </a:r>
            <a:r>
              <a:rPr lang="en-US" sz="2595" dirty="0" smtClean="0">
                <a:solidFill>
                  <a:srgbClr val="FF0000"/>
                </a:solidFill>
              </a:rPr>
              <a:t>BUSTED</a:t>
            </a:r>
          </a:p>
          <a:p>
            <a:pPr>
              <a:buNone/>
            </a:pPr>
            <a:r>
              <a:rPr lang="en-US" sz="941" dirty="0" smtClean="0">
                <a:solidFill>
                  <a:srgbClr val="FF0000"/>
                </a:solidFill>
              </a:rPr>
              <a:t> </a:t>
            </a:r>
          </a:p>
          <a:p>
            <a:endParaRPr lang="en-US" sz="800" dirty="0" smtClean="0"/>
          </a:p>
          <a:p>
            <a:r>
              <a:rPr lang="en-US" sz="2595" dirty="0" smtClean="0">
                <a:solidFill>
                  <a:srgbClr val="FFFF00"/>
                </a:solidFill>
              </a:rPr>
              <a:t>Myth: ‘</a:t>
            </a:r>
            <a:r>
              <a:rPr lang="en-US" sz="2595" dirty="0" smtClean="0"/>
              <a:t>Renewable energy is too diffuse to run an industrial society’ − </a:t>
            </a:r>
            <a:r>
              <a:rPr lang="en-US" sz="2595" dirty="0" smtClean="0">
                <a:solidFill>
                  <a:srgbClr val="FF0000"/>
                </a:solidFill>
              </a:rPr>
              <a:t>BUSTED</a:t>
            </a:r>
          </a:p>
          <a:p>
            <a:endParaRPr lang="en-US" sz="865" dirty="0" smtClean="0">
              <a:solidFill>
                <a:srgbClr val="FF0000"/>
              </a:solidFill>
            </a:endParaRPr>
          </a:p>
          <a:p>
            <a:r>
              <a:rPr lang="en-US" sz="2595" dirty="0" smtClean="0">
                <a:solidFill>
                  <a:srgbClr val="FFFF00"/>
                </a:solidFill>
              </a:rPr>
              <a:t>Myth: ‘</a:t>
            </a:r>
            <a:r>
              <a:rPr lang="en-US" sz="2595" dirty="0" smtClean="0"/>
              <a:t>Renewable energy is still immature’ − </a:t>
            </a:r>
            <a:r>
              <a:rPr lang="en-US" sz="2595" dirty="0" smtClean="0">
                <a:solidFill>
                  <a:srgbClr val="FF0000"/>
                </a:solidFill>
              </a:rPr>
              <a:t>BUSTED</a:t>
            </a:r>
          </a:p>
          <a:p>
            <a:endParaRPr lang="en-US" sz="2595" dirty="0" smtClean="0"/>
          </a:p>
          <a:p>
            <a:pPr>
              <a:buNone/>
            </a:pPr>
            <a:endParaRPr lang="en-US" sz="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National Policies needed in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91733"/>
            <a:ext cx="8466667" cy="52662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Set stronger greenhouse targets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Re-introduce a carbon price, preferably as a tax rather than ETS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Terminate subsidies to production &amp; use of fossil fuels (&gt; $10B+ p.a.).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Increase LRET for 2020 and set much higher targets for 2025 &amp; 2030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Keep ARENA &amp; CEFC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ea typeface="ＭＳ Ｐゴシック" pitchFamily="-83" charset="-128"/>
                <a:cs typeface="Arial Narrow"/>
              </a:rPr>
              <a:t>Upgrade transmission system for large-scale RE: priority SA−NSW link (federal, NSW &amp; SA governments)</a:t>
            </a:r>
          </a:p>
          <a:p>
            <a:pPr>
              <a:buNone/>
            </a:pPr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Expand energy ratings for buildings, appliances &amp; equipment; mandatory energy </a:t>
            </a:r>
            <a:r>
              <a:rPr lang="en-US" sz="2400" dirty="0" err="1" smtClean="0">
                <a:latin typeface="Arial Narrow"/>
                <a:cs typeface="Arial Narrow"/>
              </a:rPr>
              <a:t>labelling</a:t>
            </a:r>
            <a:r>
              <a:rPr lang="en-US" sz="2400" dirty="0" smtClean="0">
                <a:latin typeface="Arial Narrow"/>
                <a:cs typeface="Arial Narrow"/>
              </a:rPr>
              <a:t> and energy performance standards</a:t>
            </a:r>
            <a:endParaRPr lang="en-US"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Additional Energy/Climate Policies for NSW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17638"/>
            <a:ext cx="8652933" cy="544036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Expand energy efficiency programs</a:t>
            </a:r>
            <a:endParaRPr lang="en-US" sz="2400" dirty="0" smtClean="0">
              <a:solidFill>
                <a:srgbClr val="FFFF00"/>
              </a:solidFill>
              <a:latin typeface="Arial Narrow"/>
              <a:cs typeface="Arial Narrow"/>
            </a:endParaRPr>
          </a:p>
          <a:p>
            <a:pPr>
              <a:buNone/>
            </a:pPr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Set NSW emissions reduction targets for 2020 2025, 2030 &amp; 2050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Set targets for renewable electricity for 2020,2025 &amp; 2030 &amp; 2050</a:t>
            </a:r>
          </a:p>
          <a:p>
            <a:endParaRPr lang="en-US" sz="649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Hold Reverse Auctions, backed up with feed-in tariffs or contracts for difference, for large-scale RE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Government agencies to purchase ’green’ electricity</a:t>
            </a:r>
          </a:p>
          <a:p>
            <a:endParaRPr lang="en-US" sz="649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ea typeface="ＭＳ Ｐゴシック" pitchFamily="-83" charset="-128"/>
                <a:cs typeface="Arial Narrow"/>
              </a:rPr>
              <a:t>Upgrade local distribution networks for 2-way flows of electricity</a:t>
            </a:r>
          </a:p>
          <a:p>
            <a:pPr>
              <a:buNone/>
            </a:pPr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Implement ‘smart’ grid; set fair electricity price structures</a:t>
            </a:r>
          </a:p>
          <a:p>
            <a:endParaRPr lang="en-US" sz="600" dirty="0" smtClean="0"/>
          </a:p>
          <a:p>
            <a:r>
              <a:rPr lang="en-US" sz="2400" dirty="0" smtClean="0">
                <a:latin typeface="Arial Narrow"/>
                <a:cs typeface="Arial Narrow"/>
              </a:rPr>
              <a:t>Make it illegal for electricity utilities to refuse feed-in of RE; set fair mandatory feed-in tariffs</a:t>
            </a:r>
          </a:p>
          <a:p>
            <a:endParaRPr lang="en-US" sz="600" dirty="0" smtClean="0">
              <a:latin typeface="Arial Narrow"/>
              <a:cs typeface="Arial Narrow"/>
            </a:endParaRPr>
          </a:p>
          <a:p>
            <a:r>
              <a:rPr lang="en-US" sz="2400" dirty="0">
                <a:latin typeface="Arial Narrow"/>
                <a:cs typeface="Arial Narrow"/>
              </a:rPr>
              <a:t>P</a:t>
            </a:r>
            <a:r>
              <a:rPr lang="en-US" sz="2400" dirty="0" smtClean="0">
                <a:latin typeface="Arial Narrow"/>
                <a:cs typeface="Arial Narrow"/>
              </a:rPr>
              <a:t>artially fund new transmission spine to SA</a:t>
            </a:r>
          </a:p>
          <a:p>
            <a:endParaRPr lang="en-US" sz="600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 </a:t>
            </a:r>
            <a:r>
              <a:rPr lang="en-US" sz="2400" dirty="0" smtClean="0">
                <a:latin typeface="Arial Narrow"/>
                <a:cs typeface="Arial Narrow"/>
              </a:rPr>
              <a:t>Fund </a:t>
            </a:r>
            <a:r>
              <a:rPr lang="en-US" sz="2400" dirty="0" smtClean="0">
                <a:latin typeface="Arial Narrow"/>
                <a:ea typeface="ＭＳ Ｐゴシック" pitchFamily="-83" charset="-128"/>
                <a:cs typeface="Arial Narrow"/>
              </a:rPr>
              <a:t>seeding grants &amp; information for community RE projects</a:t>
            </a:r>
            <a:endParaRPr lang="en-US" sz="2400" dirty="0" smtClean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Hepburn Community Wind Farm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near </a:t>
            </a:r>
            <a:r>
              <a:rPr lang="en-US" sz="2400" dirty="0" err="1" smtClean="0"/>
              <a:t>Daylesford</a:t>
            </a:r>
            <a:r>
              <a:rPr lang="en-US" sz="2400" dirty="0" smtClean="0"/>
              <a:t>, central Victoria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540933"/>
            <a:ext cx="4712677" cy="5317067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 smtClean="0">
                <a:latin typeface="Arial Narrow"/>
                <a:cs typeface="Arial Narrow"/>
              </a:rPr>
              <a:t>Community projects were foundation in Denmark &amp; Germany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400" dirty="0" smtClean="0">
                <a:latin typeface="Arial Narrow"/>
                <a:cs typeface="Arial Narrow"/>
              </a:rPr>
              <a:t>Hepburn is </a:t>
            </a:r>
            <a:r>
              <a:rPr lang="en-US" sz="2400" b="0" dirty="0" smtClean="0">
                <a:latin typeface="Arial Narrow"/>
                <a:cs typeface="Arial Narrow"/>
              </a:rPr>
              <a:t>Australia’s first medium-scale community RE project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 smtClean="0">
                <a:latin typeface="Arial Narrow"/>
                <a:cs typeface="Arial Narrow"/>
              </a:rPr>
              <a:t>2 turbines, 4.1 MW total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 smtClean="0">
                <a:latin typeface="Arial Narrow"/>
                <a:cs typeface="Arial Narrow"/>
              </a:rPr>
              <a:t>Cooperative with about 2000 members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 smtClean="0">
                <a:latin typeface="Arial Narrow"/>
                <a:cs typeface="Arial Narrow"/>
              </a:rPr>
              <a:t>$9.6M from members +$1M Vic </a:t>
            </a:r>
            <a:r>
              <a:rPr lang="en-US" sz="2400" b="0" dirty="0" err="1" smtClean="0">
                <a:latin typeface="Arial Narrow"/>
                <a:cs typeface="Arial Narrow"/>
              </a:rPr>
              <a:t>gov’t</a:t>
            </a:r>
            <a:r>
              <a:rPr lang="en-US" sz="2400" b="0" dirty="0" smtClean="0">
                <a:latin typeface="Arial Narrow"/>
                <a:cs typeface="Arial Narrow"/>
              </a:rPr>
              <a:t> grant + $3M loan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 smtClean="0">
                <a:latin typeface="Arial Narrow"/>
                <a:cs typeface="Arial Narrow"/>
              </a:rPr>
              <a:t>Revenue returned to members and local community trust fund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 smtClean="0">
                <a:latin typeface="Arial Narrow"/>
                <a:cs typeface="Arial Narrow"/>
              </a:rPr>
              <a:t>Spin-off group Embark is facilitating other community projects in Australia</a:t>
            </a:r>
            <a:endParaRPr lang="en-US" sz="2400" b="0" dirty="0">
              <a:latin typeface="Arial Narrow"/>
              <a:cs typeface="Arial Narrow"/>
            </a:endParaRPr>
          </a:p>
        </p:txBody>
      </p:sp>
      <p:pic>
        <p:nvPicPr>
          <p:cNvPr id="6" name="ClipArt Placeholder 5" descr="HepburnWindTurbines.png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32772" b="-32772"/>
          <a:stretch>
            <a:fillRect/>
          </a:stretch>
        </p:blipFill>
        <p:spPr>
          <a:xfrm>
            <a:off x="4853354" y="1281793"/>
            <a:ext cx="4290646" cy="48142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51D-2B43-5849-91B6-7DC7743DAAE1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147733" y="5083201"/>
            <a:ext cx="375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See &lt;</a:t>
            </a:r>
            <a:r>
              <a:rPr lang="en-US" sz="24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hepburnwind.com.au</a:t>
            </a:r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&gt;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7066" cy="1143000"/>
          </a:xfrm>
        </p:spPr>
        <p:txBody>
          <a:bodyPr/>
          <a:lstStyle/>
          <a:p>
            <a:pPr algn="l"/>
            <a:r>
              <a:rPr lang="en-US" sz="3200" dirty="0" smtClean="0"/>
              <a:t>Further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30350"/>
            <a:ext cx="3742268" cy="4826000"/>
          </a:xfrm>
        </p:spPr>
        <p:txBody>
          <a:bodyPr/>
          <a:lstStyle/>
          <a:p>
            <a:pPr algn="ctr">
              <a:buNone/>
            </a:pPr>
            <a:r>
              <a:rPr lang="en-US" b="0" dirty="0" smtClean="0"/>
              <a:t>Research papers &amp; non-technical articles</a:t>
            </a:r>
          </a:p>
          <a:p>
            <a:pPr algn="ctr">
              <a:buNone/>
            </a:pPr>
            <a:r>
              <a:rPr lang="en-US" sz="2000" b="0" dirty="0" err="1" smtClean="0"/>
              <a:t>http://www.ies.unsw.edu.au/our-people/associate-professor-mark-diesendorf</a:t>
            </a:r>
            <a:endParaRPr lang="en-US" sz="2000" b="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b="0" dirty="0" smtClean="0"/>
              <a:t>New book </a:t>
            </a:r>
          </a:p>
          <a:p>
            <a:pPr algn="ctr">
              <a:buNone/>
            </a:pPr>
            <a:r>
              <a:rPr lang="en-US" sz="2000" b="0" i="1" dirty="0" smtClean="0"/>
              <a:t>Sustainable Energy Solutions for Climate Change,</a:t>
            </a:r>
            <a:r>
              <a:rPr lang="en-US" sz="2000" b="0" dirty="0" smtClean="0"/>
              <a:t> UNSW Press and </a:t>
            </a:r>
            <a:r>
              <a:rPr lang="en-US" sz="2000" b="0" dirty="0" err="1" smtClean="0"/>
              <a:t>Earthscan</a:t>
            </a:r>
            <a:r>
              <a:rPr lang="en-US" sz="2000" dirty="0" smtClean="0"/>
              <a:t>,</a:t>
            </a:r>
            <a:r>
              <a:rPr lang="en-US" sz="2000" b="0" dirty="0" smtClean="0"/>
              <a:t> 2014</a:t>
            </a:r>
            <a:endParaRPr lang="en-US" sz="2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0652D-746C-DB4A-BF60-F534AC2439DB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  <p:pic>
        <p:nvPicPr>
          <p:cNvPr id="5" name="Picture 4" descr="Book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68" y="-49803"/>
            <a:ext cx="4944533" cy="69078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12C983D-3045-8B40-AD53-966E3FECDFC9}" type="slidenum">
              <a:rPr lang="en-AU" sz="1400">
                <a:solidFill>
                  <a:srgbClr val="9900CC"/>
                </a:solidFill>
              </a:rPr>
              <a:pPr algn="r"/>
              <a:t>3</a:t>
            </a:fld>
            <a:endParaRPr lang="en-AU" sz="1400">
              <a:solidFill>
                <a:srgbClr val="9900CC"/>
              </a:solidFill>
            </a:endParaRPr>
          </a:p>
        </p:txBody>
      </p:sp>
      <p:pic>
        <p:nvPicPr>
          <p:cNvPr id="207875" name="Picture 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16062" y="4062414"/>
            <a:ext cx="3727938" cy="2795587"/>
          </a:xfrm>
        </p:spPr>
      </p:pic>
      <p:pic>
        <p:nvPicPr>
          <p:cNvPr id="2078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354" y="0"/>
            <a:ext cx="288387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554" y="0"/>
            <a:ext cx="358726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8" name="Picture 5" descr="Drough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6700"/>
            <a:ext cx="379827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9" name="Picture 6" descr="CoralGBR_Bleach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1815" y="0"/>
            <a:ext cx="253218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0" name="Text Box 7"/>
          <p:cNvSpPr txBox="1">
            <a:spLocks noChangeArrowheads="1"/>
          </p:cNvSpPr>
          <p:nvPr/>
        </p:nvSpPr>
        <p:spPr bwMode="auto">
          <a:xfrm>
            <a:off x="281354" y="2590800"/>
            <a:ext cx="872196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 dirty="0" smtClean="0">
                <a:solidFill>
                  <a:srgbClr val="FFFF00"/>
                </a:solidFill>
                <a:latin typeface="Arial Condensed Bold" pitchFamily="34" charset="0"/>
              </a:rPr>
              <a:t>Our Climate is Changing!</a:t>
            </a:r>
            <a:endParaRPr lang="en-US" sz="3200" dirty="0">
              <a:solidFill>
                <a:srgbClr val="FFFF00"/>
              </a:solidFill>
              <a:latin typeface="Arial Condensed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Impacts of Fossil Fuels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016" y="1417638"/>
            <a:ext cx="4923211" cy="54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>
              <a:latin typeface="Arial Narrow"/>
              <a:ea typeface="ＭＳ Ｐゴシック" pitchFamily="-84" charset="-128"/>
              <a:cs typeface="Arial Narrow"/>
            </a:endParaRPr>
          </a:p>
          <a:p>
            <a:r>
              <a:rPr lang="en-US" sz="2400" b="0" dirty="0" smtClean="0">
                <a:latin typeface="Arial Narrow"/>
                <a:ea typeface="ＭＳ Ｐゴシック" pitchFamily="-84" charset="-128"/>
                <a:cs typeface="Arial Narrow"/>
              </a:rPr>
              <a:t>Global climate change</a:t>
            </a:r>
          </a:p>
          <a:p>
            <a:endParaRPr lang="en-US" sz="800" dirty="0">
              <a:latin typeface="Arial Narrow"/>
              <a:ea typeface="ＭＳ Ｐゴシック" pitchFamily="-84" charset="-128"/>
              <a:cs typeface="Arial Narrow"/>
            </a:endParaRPr>
          </a:p>
          <a:p>
            <a:r>
              <a:rPr lang="en-US" sz="2400" b="0" dirty="0" smtClean="0">
                <a:latin typeface="Arial Narrow"/>
                <a:ea typeface="ＭＳ Ｐゴシック" pitchFamily="-84" charset="-128"/>
                <a:cs typeface="Arial Narrow"/>
              </a:rPr>
              <a:t>Air pollution and respiratory diseases</a:t>
            </a:r>
          </a:p>
          <a:p>
            <a:pPr>
              <a:buFont typeface="Wingdings" pitchFamily="-84" charset="2"/>
              <a:buChar char=""/>
            </a:pPr>
            <a:endParaRPr lang="en-US" sz="800" b="0" dirty="0" smtClean="0">
              <a:latin typeface="Arial Narrow"/>
              <a:ea typeface="ＭＳ Ｐゴシック" pitchFamily="-84" charset="-128"/>
              <a:cs typeface="Arial Narrow"/>
            </a:endParaRPr>
          </a:p>
          <a:p>
            <a:pPr>
              <a:buFont typeface="Wingdings" pitchFamily="-84" charset="2"/>
              <a:buChar char=""/>
            </a:pPr>
            <a:r>
              <a:rPr lang="en-US" sz="2400" dirty="0" smtClean="0">
                <a:latin typeface="Arial Narrow"/>
                <a:ea typeface="ＭＳ Ｐゴシック" pitchFamily="-84" charset="-128"/>
                <a:cs typeface="Arial Narrow"/>
              </a:rPr>
              <a:t>Water pollution </a:t>
            </a:r>
          </a:p>
          <a:p>
            <a:pPr>
              <a:buFont typeface="Wingdings" pitchFamily="-84" charset="2"/>
              <a:buChar char=""/>
            </a:pPr>
            <a:endParaRPr lang="en-US" sz="800" dirty="0" smtClean="0">
              <a:latin typeface="Arial Narrow"/>
              <a:ea typeface="ＭＳ Ｐゴシック" pitchFamily="-84" charset="-128"/>
              <a:cs typeface="Arial Narrow"/>
            </a:endParaRPr>
          </a:p>
          <a:p>
            <a:pPr>
              <a:buFont typeface="Wingdings" pitchFamily="-84" charset="2"/>
              <a:buChar char=""/>
            </a:pPr>
            <a:r>
              <a:rPr lang="en-US" sz="2400" dirty="0" smtClean="0">
                <a:latin typeface="Arial Narrow"/>
                <a:ea typeface="ＭＳ Ｐゴシック" pitchFamily="-84" charset="-128"/>
                <a:cs typeface="Arial Narrow"/>
              </a:rPr>
              <a:t>L</a:t>
            </a:r>
            <a:r>
              <a:rPr lang="en-US" sz="2400" b="0" dirty="0" smtClean="0">
                <a:latin typeface="Arial Narrow"/>
                <a:ea typeface="ＭＳ Ｐゴシック" pitchFamily="-84" charset="-128"/>
                <a:cs typeface="Arial Narrow"/>
              </a:rPr>
              <a:t>and degradation</a:t>
            </a:r>
          </a:p>
          <a:p>
            <a:pPr>
              <a:buFont typeface="Wingdings" pitchFamily="-84" charset="2"/>
              <a:buChar char=""/>
            </a:pPr>
            <a:endParaRPr lang="en-US" sz="800" b="0" dirty="0" smtClean="0">
              <a:latin typeface="Arial Narrow"/>
              <a:ea typeface="ＭＳ Ｐゴシック" pitchFamily="-84" charset="-128"/>
              <a:cs typeface="Arial Narrow"/>
            </a:endParaRPr>
          </a:p>
          <a:p>
            <a:pPr>
              <a:buFont typeface="Wingdings" pitchFamily="-84" charset="2"/>
              <a:buChar char=""/>
            </a:pPr>
            <a:r>
              <a:rPr lang="en-US" sz="2400" dirty="0" smtClean="0">
                <a:latin typeface="Arial Narrow"/>
                <a:ea typeface="ＭＳ Ｐゴシック" pitchFamily="-84" charset="-128"/>
                <a:cs typeface="Arial Narrow"/>
              </a:rPr>
              <a:t>Few jobs in fossil fuels</a:t>
            </a:r>
          </a:p>
          <a:p>
            <a:pPr>
              <a:buFont typeface="Wingdings" pitchFamily="-84" charset="2"/>
              <a:buChar char=""/>
            </a:pPr>
            <a:endParaRPr lang="en-US" sz="800" dirty="0" smtClean="0">
              <a:latin typeface="Arial Narrow"/>
              <a:ea typeface="ＭＳ Ｐゴシック" pitchFamily="-84" charset="-128"/>
              <a:cs typeface="Arial Narrow"/>
            </a:endParaRPr>
          </a:p>
          <a:p>
            <a:r>
              <a:rPr lang="en-US" sz="2400" dirty="0" smtClean="0">
                <a:latin typeface="Arial Narrow"/>
                <a:ea typeface="ＭＳ Ｐゴシック" pitchFamily="-84" charset="-128"/>
                <a:cs typeface="Arial Narrow"/>
              </a:rPr>
              <a:t>Energy insecurity</a:t>
            </a:r>
          </a:p>
          <a:p>
            <a:pPr lvl="1"/>
            <a:r>
              <a:rPr lang="en-US" dirty="0" smtClean="0">
                <a:latin typeface="Arial Narrow"/>
                <a:ea typeface="ＭＳ Ｐゴシック" pitchFamily="-84" charset="-128"/>
                <a:cs typeface="Arial Narrow"/>
              </a:rPr>
              <a:t>Peak in global oil production</a:t>
            </a:r>
          </a:p>
          <a:p>
            <a:pPr lvl="1"/>
            <a:r>
              <a:rPr lang="en-US" dirty="0" smtClean="0">
                <a:latin typeface="Arial Narrow"/>
                <a:ea typeface="ＭＳ Ｐゴシック" pitchFamily="-84" charset="-128"/>
                <a:cs typeface="Arial Narrow"/>
              </a:rPr>
              <a:t>Peak in global coal in a few decades</a:t>
            </a:r>
          </a:p>
          <a:p>
            <a:pPr>
              <a:buFont typeface="Wingdings" pitchFamily="-84" charset="2"/>
              <a:buChar char=""/>
            </a:pPr>
            <a:endParaRPr lang="en-US" sz="800" dirty="0" smtClean="0">
              <a:latin typeface="Arial Narrow"/>
              <a:ea typeface="ＭＳ Ｐゴシック" pitchFamily="-84" charset="-128"/>
              <a:cs typeface="Arial Narrow"/>
            </a:endParaRPr>
          </a:p>
          <a:p>
            <a:pPr>
              <a:buFont typeface="Wingdings" pitchFamily="-84" charset="2"/>
              <a:buChar char=""/>
            </a:pPr>
            <a:r>
              <a:rPr lang="en-US" sz="2400" dirty="0" smtClean="0">
                <a:latin typeface="Arial Narrow"/>
                <a:ea typeface="ＭＳ Ｐゴシック" pitchFamily="-84" charset="-128"/>
                <a:cs typeface="Arial Narrow"/>
              </a:rPr>
              <a:t>Gas prices escalating in eastern Australia</a:t>
            </a:r>
          </a:p>
        </p:txBody>
      </p:sp>
      <p:pic>
        <p:nvPicPr>
          <p:cNvPr id="201732" name="Picture 3" descr="plan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227" y="3973786"/>
            <a:ext cx="4009773" cy="288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3" name="Picture 5" descr="CoalPowerStn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4227" y="1417638"/>
            <a:ext cx="1789726" cy="2370666"/>
          </a:xfrm>
          <a:prstGeom prst="rect">
            <a:avLst/>
          </a:prstGeom>
          <a:noFill/>
        </p:spPr>
      </p:pic>
      <p:pic>
        <p:nvPicPr>
          <p:cNvPr id="6" name="Picture 5" descr="Lung-of-LA-teenage-nonsmok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548" y="1417638"/>
            <a:ext cx="1511319" cy="2121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4990" y="3539067"/>
            <a:ext cx="168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LA teenager’s lungs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imateHoa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44001" cy="6000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612"/>
          </a:xfrm>
        </p:spPr>
        <p:txBody>
          <a:bodyPr>
            <a:normAutofit/>
          </a:bodyPr>
          <a:lstStyle/>
          <a:p>
            <a:r>
              <a:rPr lang="en-US" dirty="0" smtClean="0"/>
              <a:t>We need a transition to Sustainable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737600" cy="1143000"/>
          </a:xfrm>
        </p:spPr>
        <p:txBody>
          <a:bodyPr/>
          <a:lstStyle/>
          <a:p>
            <a:r>
              <a:rPr lang="en-US" dirty="0" smtClean="0"/>
              <a:t>We can choose Sustainable Energy instead of 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78349"/>
            <a:ext cx="4775200" cy="4944532"/>
          </a:xfrm>
        </p:spPr>
        <p:txBody>
          <a:bodyPr>
            <a:normAutofit fontScale="92500" lnSpcReduction="10000"/>
          </a:bodyPr>
          <a:lstStyle/>
          <a:p>
            <a:pPr marL="439738" indent="-439738"/>
            <a:r>
              <a:rPr lang="en-US" sz="2800" dirty="0" smtClean="0"/>
              <a:t>Reduction of wasteful demand</a:t>
            </a:r>
          </a:p>
          <a:p>
            <a:pPr marL="711200" lvl="1" indent="-311150"/>
            <a:r>
              <a:rPr lang="en-US" dirty="0" smtClean="0"/>
              <a:t>Efficient energy use</a:t>
            </a:r>
          </a:p>
          <a:p>
            <a:pPr marL="711200" lvl="1" indent="-311150"/>
            <a:r>
              <a:rPr lang="en-US" dirty="0" smtClean="0"/>
              <a:t>Energy conservation</a:t>
            </a:r>
          </a:p>
          <a:p>
            <a:pPr marL="711200" lvl="1" indent="-311150"/>
            <a:r>
              <a:rPr lang="en-US" dirty="0" smtClean="0"/>
              <a:t>Managing peaks in demand </a:t>
            </a:r>
          </a:p>
          <a:p>
            <a:pPr marL="839788" lvl="1" indent="-439738">
              <a:buNone/>
            </a:pPr>
            <a:r>
              <a:rPr lang="en-US" dirty="0" smtClean="0"/>
              <a:t>	with ‘smart’ systems</a:t>
            </a:r>
          </a:p>
          <a:p>
            <a:pPr marL="439738" indent="-439738">
              <a:buNone/>
            </a:pPr>
            <a:r>
              <a:rPr lang="en-US" sz="3600" dirty="0" smtClean="0">
                <a:latin typeface="Arial"/>
                <a:cs typeface="Arial"/>
              </a:rPr>
              <a:t>+</a:t>
            </a:r>
          </a:p>
          <a:p>
            <a:pPr marL="439738" indent="-439738"/>
            <a:r>
              <a:rPr lang="en-US" sz="2800" dirty="0" smtClean="0"/>
              <a:t>Renewable energy</a:t>
            </a:r>
          </a:p>
          <a:p>
            <a:pPr marL="711200" lvl="1" indent="-311150"/>
            <a:r>
              <a:rPr lang="en-US" dirty="0" smtClean="0"/>
              <a:t>Wind</a:t>
            </a:r>
          </a:p>
          <a:p>
            <a:pPr marL="711200" lvl="1" indent="-311150"/>
            <a:r>
              <a:rPr lang="en-US" dirty="0" smtClean="0"/>
              <a:t>Direct solar</a:t>
            </a:r>
          </a:p>
          <a:p>
            <a:pPr marL="711200" lvl="1" indent="-311150"/>
            <a:r>
              <a:rPr lang="en-US" dirty="0" smtClean="0"/>
              <a:t>Hydro</a:t>
            </a:r>
          </a:p>
          <a:p>
            <a:pPr marL="711200" lvl="1" indent="-311150"/>
            <a:r>
              <a:rPr lang="en-US" dirty="0" smtClean="0"/>
              <a:t>Marine</a:t>
            </a:r>
          </a:p>
          <a:p>
            <a:pPr marL="711200" lvl="1" indent="-311150"/>
            <a:r>
              <a:rPr lang="en-US" dirty="0" smtClean="0"/>
              <a:t>Earth heat/</a:t>
            </a:r>
            <a:r>
              <a:rPr lang="en-US" dirty="0" err="1" smtClean="0"/>
              <a:t>coolth</a:t>
            </a:r>
            <a:endParaRPr lang="en-US" dirty="0" smtClean="0"/>
          </a:p>
          <a:p>
            <a:pPr marL="839788" lvl="1" indent="-439738"/>
            <a:endParaRPr lang="en-US" dirty="0"/>
          </a:p>
        </p:txBody>
      </p:sp>
      <p:pic>
        <p:nvPicPr>
          <p:cNvPr id="4" name="Picture 3" descr="EnergyChoi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1" y="2624667"/>
            <a:ext cx="5384800" cy="399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571"/>
            <a:ext cx="8229600" cy="826029"/>
          </a:xfrm>
        </p:spPr>
        <p:txBody>
          <a:bodyPr/>
          <a:lstStyle/>
          <a:p>
            <a:r>
              <a:rPr lang="en-US" dirty="0" smtClean="0"/>
              <a:t>Energy Efficiency saves Energy and Money</a:t>
            </a:r>
            <a:endParaRPr lang="en-US" dirty="0"/>
          </a:p>
        </p:txBody>
      </p:sp>
      <p:pic>
        <p:nvPicPr>
          <p:cNvPr id="5" name="Content Placeholder 4" descr="ChristieWalkAdelai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6609" r="-56609"/>
          <a:stretch>
            <a:fillRect/>
          </a:stretch>
        </p:blipFill>
        <p:spPr>
          <a:xfrm>
            <a:off x="-1690050" y="1672167"/>
            <a:ext cx="8082383" cy="4444999"/>
          </a:xfrm>
        </p:spPr>
      </p:pic>
      <p:pic>
        <p:nvPicPr>
          <p:cNvPr id="6" name="Picture 5" descr="Screen Shot 2014-06-13 at 10.44.1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43" y="1672167"/>
            <a:ext cx="992936" cy="1306941"/>
          </a:xfrm>
          <a:prstGeom prst="rect">
            <a:avLst/>
          </a:prstGeom>
        </p:spPr>
      </p:pic>
      <p:pic>
        <p:nvPicPr>
          <p:cNvPr id="7" name="Picture 6" descr="LED-ligh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712" y="4999566"/>
            <a:ext cx="3759200" cy="1117600"/>
          </a:xfrm>
          <a:prstGeom prst="rect">
            <a:avLst/>
          </a:prstGeom>
        </p:spPr>
      </p:pic>
      <p:pic>
        <p:nvPicPr>
          <p:cNvPr id="8" name="Picture 7" descr="WaterEfficShowerHe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354" y="1672167"/>
            <a:ext cx="799958" cy="646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114534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Christie Walk, Adelaide</a:t>
            </a:r>
            <a:endParaRPr lang="en-US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4267" y="61145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LED lights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 descr="SandenHeatPumpH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289" y="1605592"/>
            <a:ext cx="1648511" cy="2492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38289" y="409786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Heat pump hot water</a:t>
            </a:r>
            <a:endParaRPr lang="en-US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3" name="Picture 12" descr="CeilingF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331" y="3521187"/>
            <a:ext cx="2010981" cy="824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46711" y="4345612"/>
            <a:ext cx="125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Ceiling fan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4267" y="2318708"/>
            <a:ext cx="1264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Water efficient shower</a:t>
            </a:r>
            <a:endParaRPr lang="en-US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599"/>
            <a:ext cx="9144000" cy="889001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How can Renewable Energy replace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Fossil?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26647" name="Group 23"/>
          <p:cNvGraphicFramePr>
            <a:graphicFrameLocks noGrp="1"/>
          </p:cNvGraphicFramePr>
          <p:nvPr>
            <p:ph type="tbl" idx="1"/>
          </p:nvPr>
        </p:nvGraphicFramePr>
        <p:xfrm>
          <a:off x="484552" y="1117600"/>
          <a:ext cx="8581294" cy="4679315"/>
        </p:xfrm>
        <a:graphic>
          <a:graphicData uri="http://schemas.openxmlformats.org/drawingml/2006/table">
            <a:tbl>
              <a:tblPr/>
              <a:tblGrid>
                <a:gridCol w="2621275"/>
                <a:gridCol w="2332123"/>
                <a:gridCol w="3627896"/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 pitchFamily="-1" charset="-128"/>
                          <a:cs typeface="Arial Narrow"/>
                        </a:rPr>
                        <a:t>Energy end-use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 pitchFamily="-1" charset="-128"/>
                          <a:cs typeface="Arial Narrow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 pitchFamily="-1" charset="-128"/>
                          <a:cs typeface="Arial Narrow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Narrow"/>
                          <a:ea typeface="ＭＳ Ｐゴシック" pitchFamily="-1" charset="-128"/>
                          <a:cs typeface="Arial Narrow"/>
                        </a:rPr>
                        <a:t>at present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ea typeface="ＭＳ Ｐゴシック" pitchFamily="-1" charset="-128"/>
                        <a:cs typeface="Arial Narrow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 pitchFamily="-1" charset="-128"/>
                          <a:cs typeface="Arial Narrow"/>
                        </a:rPr>
                        <a:t>Energy end-use 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 pitchFamily="-1" charset="-128"/>
                          <a:cs typeface="Arial Narrow"/>
                        </a:rPr>
                        <a:t>Future renewable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 pitchFamily="-1" charset="-128"/>
                          <a:cs typeface="Arial Narrow"/>
                        </a:rPr>
                        <a:t>energy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 pitchFamily="-1" charset="-128"/>
                          <a:cs typeface="Arial Narrow"/>
                        </a:rPr>
                        <a:t> contribution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ea typeface="ＭＳ Ｐゴシック" pitchFamily="-1" charset="-128"/>
                        <a:cs typeface="Arial Narrow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Electricity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Currently mostly coal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 Narrow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Could be supplied entirely by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renewables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 in Australia &amp; many countries within a few decades.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Transport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Currently mostly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oil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 Narrow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Electric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vehicles for urban transport; inter-city high-speed rail;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biofuels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 (initially)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for rural vehicles &amp; some air travel.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Heat (non-electrical)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Currently mostly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gas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 Narrow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Low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temperature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heating &amp; cooling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from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 direct solar &amp; electric heat pumps; high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temperature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 from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renewable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electricity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4553" y="5796915"/>
            <a:ext cx="8581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Electricity will play a greater role in heating/cooling and transport.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Hence this presentation focuses on electricity.</a:t>
            </a:r>
            <a:endParaRPr lang="en-US" sz="2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0" y="3352800"/>
            <a:ext cx="1568450" cy="1138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0" y="2116667"/>
            <a:ext cx="1181894" cy="1020727"/>
          </a:xfrm>
          <a:prstGeom prst="rect">
            <a:avLst/>
          </a:prstGeom>
        </p:spPr>
      </p:pic>
      <p:pic>
        <p:nvPicPr>
          <p:cNvPr id="8" name="Picture 7" descr="GasHea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744" y="4717415"/>
            <a:ext cx="1231900" cy="1079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6C1062-839A-3E40-B917-94EDE8C6882E}" type="slidenum">
              <a:rPr lang="en-AU" smtClean="0">
                <a:latin typeface="Times New Roman" pitchFamily="-84" charset="0"/>
              </a:rPr>
              <a:pPr/>
              <a:t>9</a:t>
            </a:fld>
            <a:endParaRPr lang="en-AU" smtClean="0">
              <a:latin typeface="Times New Roman" pitchFamily="-84" charset="0"/>
            </a:endParaRPr>
          </a:p>
        </p:txBody>
      </p:sp>
      <p:pic>
        <p:nvPicPr>
          <p:cNvPr id="24579" name="Picture 2" descr="Alban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3343" y="0"/>
            <a:ext cx="321065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Rocky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31952"/>
            <a:ext cx="2743200" cy="20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Pagewood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87916"/>
            <a:ext cx="27432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6893169" y="1981201"/>
            <a:ext cx="203981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Wind, Albany, WA</a:t>
            </a:r>
            <a:endParaRPr lang="en-US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-23259" y="6354762"/>
            <a:ext cx="316523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Bioenergy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 Rocky Point,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Qld</a:t>
            </a:r>
            <a:endParaRPr lang="en-US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301512" y="294382"/>
            <a:ext cx="27021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pitchFamily="-1" charset="0"/>
              </a:rPr>
              <a:t>Renewable Electricity</a:t>
            </a:r>
            <a:endParaRPr lang="en-US" sz="3200" dirty="0">
              <a:solidFill>
                <a:srgbClr val="FFFF00"/>
              </a:solidFill>
              <a:latin typeface="Times" pitchFamily="-1" charset="0"/>
            </a:endParaRP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3301512" y="1603951"/>
            <a:ext cx="270217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Wind </a:t>
            </a:r>
            <a:endParaRPr lang="en-US" sz="2000" dirty="0">
              <a:solidFill>
                <a:schemeClr val="bg1"/>
              </a:solidFill>
              <a:latin typeface="Arial Narrow" pitchFamily="-84" charset="0"/>
              <a:ea typeface="Arial Narrow" pitchFamily="-84" charset="0"/>
              <a:cs typeface="Arial Narrow" pitchFamily="-84" charset="0"/>
            </a:endParaRPr>
          </a:p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Biomass</a:t>
            </a:r>
            <a:endParaRPr lang="en-US" sz="2000" dirty="0" smtClean="0">
              <a:solidFill>
                <a:schemeClr val="bg1"/>
              </a:solidFill>
              <a:latin typeface="Arial Narrow" pitchFamily="-84" charset="0"/>
              <a:ea typeface="Arial Narrow" pitchFamily="-84" charset="0"/>
              <a:cs typeface="Arial Narrow" pitchFamily="-84" charset="0"/>
            </a:endParaRPr>
          </a:p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Solar </a:t>
            </a:r>
            <a:r>
              <a:rPr lang="en-US" sz="2000" dirty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PV</a:t>
            </a:r>
            <a:r>
              <a:rPr lang="en-US" sz="2000" dirty="0" smtClean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 </a:t>
            </a:r>
          </a:p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Concentrated solar thermal  </a:t>
            </a:r>
            <a:endParaRPr lang="en-US" sz="2000" dirty="0">
              <a:solidFill>
                <a:schemeClr val="bg1"/>
              </a:solidFill>
              <a:latin typeface="Arial Narrow" pitchFamily="-84" charset="0"/>
              <a:ea typeface="Arial Narrow" pitchFamily="-84" charset="0"/>
              <a:cs typeface="Arial Narrow" pitchFamily="-84" charset="0"/>
            </a:endParaRPr>
          </a:p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Hydro </a:t>
            </a:r>
            <a:endParaRPr lang="en-US" sz="2000" dirty="0" smtClean="0">
              <a:solidFill>
                <a:schemeClr val="bg1"/>
              </a:solidFill>
              <a:latin typeface="Arial Narrow" pitchFamily="-84" charset="0"/>
              <a:ea typeface="Arial Narrow" pitchFamily="-84" charset="0"/>
              <a:cs typeface="Arial Narrow" pitchFamily="-84" charset="0"/>
            </a:endParaRPr>
          </a:p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Wave?</a:t>
            </a:r>
          </a:p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Geothermal electricity?</a:t>
            </a:r>
          </a:p>
          <a:p>
            <a:pPr algn="ctr" eaLnBrk="0" hangingPunct="0"/>
            <a:endParaRPr lang="en-US" sz="800" dirty="0" smtClean="0">
              <a:solidFill>
                <a:schemeClr val="bg1"/>
              </a:solidFill>
              <a:latin typeface="Arial Narrow" pitchFamily="-84" charset="0"/>
              <a:ea typeface="Arial Narrow" pitchFamily="-84" charset="0"/>
              <a:cs typeface="Arial Narrow" pitchFamily="-84" charset="0"/>
            </a:endParaRPr>
          </a:p>
          <a:p>
            <a:pPr algn="ctr" eaLnBrk="0" hangingPunct="0"/>
            <a:r>
              <a:rPr lang="en-US" sz="2400" dirty="0" smtClean="0">
                <a:solidFill>
                  <a:srgbClr val="FFFF00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Australia has the lot!</a:t>
            </a:r>
            <a:r>
              <a:rPr lang="en-US" sz="2000" dirty="0" smtClean="0">
                <a:solidFill>
                  <a:schemeClr val="bg1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 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398772" y="3791784"/>
            <a:ext cx="246184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PV solar tiles, Sydney</a:t>
            </a:r>
            <a:endParaRPr lang="en-US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24589" name="Picture 16" descr="Gemasola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"/>
            <a:ext cx="3411058" cy="246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1978582"/>
            <a:ext cx="3411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CST with thermal </a:t>
            </a:r>
            <a:r>
              <a:rPr lang="en-US" sz="18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storage, Spain</a:t>
            </a:r>
            <a:endParaRPr lang="en-US" sz="18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eawaterPumpedHydro_Jap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343" y="2588174"/>
            <a:ext cx="3210657" cy="31406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41613" y="4462620"/>
            <a:ext cx="279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Seawater pumped hydro, Japan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Pelami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1972" y="4831952"/>
            <a:ext cx="2527300" cy="1866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1972" y="6170096"/>
            <a:ext cx="120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Wave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9273" y="5728817"/>
            <a:ext cx="3474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Jobs </a:t>
            </a:r>
            <a:r>
              <a:rPr lang="en-U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in manufacturing, installation, grid connection; a few in operation &amp; maintenance </a:t>
            </a:r>
            <a:endParaRPr lang="en-U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</TotalTime>
  <Words>2103</Words>
  <Application>Microsoft Macintosh PowerPoint</Application>
  <PresentationFormat>On-screen Show (4:3)</PresentationFormat>
  <Paragraphs>299</Paragraphs>
  <Slides>28</Slides>
  <Notes>5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  Public Forum on ‘Transitioning to Renewable Energy’, Newcastle, 10 June 2015   Sustainable Energy Solutions for Climate Change   Dr Mark Diesendorf     </vt:lpstr>
      <vt:lpstr>Trend in Annual and 10-Year Average Temperatures 1850−2012  Combined land &amp; ocean surface data averaged over globe. Source: IPCC (2013-14)</vt:lpstr>
      <vt:lpstr>Slide 3</vt:lpstr>
      <vt:lpstr>Impacts of Fossil Fuels</vt:lpstr>
      <vt:lpstr>We need a transition to Sustainable Energy</vt:lpstr>
      <vt:lpstr>We can choose Sustainable Energy instead of Fossil Fuels</vt:lpstr>
      <vt:lpstr>Energy Efficiency saves Energy and Money</vt:lpstr>
      <vt:lpstr>How can Renewable Energy replace Fossil?</vt:lpstr>
      <vt:lpstr>Slide 9</vt:lpstr>
      <vt:lpstr>Countries and States with Strong Renewable Electricity Targets</vt:lpstr>
      <vt:lpstr>Vested Interests are spreading False Myths about Renewable Energy (RE)</vt:lpstr>
      <vt:lpstr>Why the Attacks?  Renewable Electricity threatens big greenhouse gas emitting industries, state gov’t revenue, &amp; utility business models</vt:lpstr>
      <vt:lpstr>Mythbusting by Two Methods</vt:lpstr>
      <vt:lpstr>UNSW Simulation Models of 100% Renewable Electricity (RE) in National Electricity Market (NEM) (Journal papers by Elliston, MacGill and Diesendorf 2012, 2013, 2014) </vt:lpstr>
      <vt:lpstr>Supply and Demand for a Typical Week in Summer 2010 – Optimal Mix of RE in NEM</vt:lpstr>
      <vt:lpstr>Supply and Demand for a more Challenging Period in Winter 2010 − Optimal Mix of RE in NEM</vt:lpstr>
      <vt:lpstr> 100% RE Least-Cost Energy Generation Mix 2030 projected costs by BREE   5% Discount Rate; no extra transmission</vt:lpstr>
      <vt:lpstr>Myth: “Base-load power stations are needed”</vt:lpstr>
      <vt:lpstr>Meeting Demand without Base-load Stations</vt:lpstr>
      <vt:lpstr>UNSW’s Four Comparison Scenarios  None in AEMO (2013) study</vt:lpstr>
      <vt:lpstr>Annual CO2 Emissions from 4 comparison Fossil Fuel Scenarios in NEM</vt:lpstr>
      <vt:lpstr>Summary: Economics of the Four Fossil-Fuelled Comparison Scenarios</vt:lpstr>
      <vt:lpstr>Myth: “Renewable energy is too diffuse” Back-of-envelope with NEM Electricity Demand 250 TWh/y</vt:lpstr>
      <vt:lpstr>Busted Myths about Renewable Energy</vt:lpstr>
      <vt:lpstr>National Policies needed in Australia</vt:lpstr>
      <vt:lpstr>Additional Energy/Climate Policies for NSW</vt:lpstr>
      <vt:lpstr>Hepburn Community Wind Farm near Daylesford, central Victoria </vt:lpstr>
      <vt:lpstr>Further Information</vt:lpstr>
    </vt:vector>
  </TitlesOfParts>
  <Company>University of New South Wales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Diesendorf</dc:creator>
  <cp:lastModifiedBy>Mark Diesendorf</cp:lastModifiedBy>
  <cp:revision>478</cp:revision>
  <cp:lastPrinted>2013-01-30T05:03:25Z</cp:lastPrinted>
  <dcterms:created xsi:type="dcterms:W3CDTF">2015-06-04T01:23:21Z</dcterms:created>
  <dcterms:modified xsi:type="dcterms:W3CDTF">2015-06-04T01:32:19Z</dcterms:modified>
</cp:coreProperties>
</file>